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7" r:id="rId2"/>
    <p:sldId id="280" r:id="rId3"/>
    <p:sldId id="262" r:id="rId4"/>
    <p:sldId id="264" r:id="rId5"/>
    <p:sldId id="265" r:id="rId6"/>
    <p:sldId id="266" r:id="rId7"/>
    <p:sldId id="267" r:id="rId8"/>
    <p:sldId id="268" r:id="rId9"/>
    <p:sldId id="269" r:id="rId10"/>
    <p:sldId id="270" r:id="rId11"/>
    <p:sldId id="275" r:id="rId12"/>
    <p:sldId id="274" r:id="rId13"/>
    <p:sldId id="272" r:id="rId14"/>
    <p:sldId id="276" r:id="rId15"/>
    <p:sldId id="277" r:id="rId16"/>
    <p:sldId id="278" r:id="rId17"/>
    <p:sldId id="279" r:id="rId18"/>
    <p:sldId id="281" r:id="rId19"/>
    <p:sldId id="273" r:id="rId20"/>
    <p:sldId id="263" r:id="rId21"/>
    <p:sldId id="283" r:id="rId22"/>
    <p:sldId id="284" r:id="rId23"/>
    <p:sldId id="285" r:id="rId24"/>
    <p:sldId id="286" r:id="rId25"/>
    <p:sldId id="256" r:id="rId26"/>
    <p:sldId id="287" r:id="rId27"/>
    <p:sldId id="288" r:id="rId28"/>
    <p:sldId id="289" r:id="rId29"/>
    <p:sldId id="290" r:id="rId30"/>
    <p:sldId id="291" r:id="rId31"/>
    <p:sldId id="292" r:id="rId32"/>
    <p:sldId id="293" r:id="rId33"/>
    <p:sldId id="294" r:id="rId34"/>
    <p:sldId id="259" r:id="rId35"/>
    <p:sldId id="258" r:id="rId36"/>
    <p:sldId id="295" r:id="rId37"/>
    <p:sldId id="296" r:id="rId38"/>
    <p:sldId id="297" r:id="rId39"/>
    <p:sldId id="298" r:id="rId40"/>
    <p:sldId id="260" r:id="rId41"/>
    <p:sldId id="299" r:id="rId42"/>
    <p:sldId id="261" r:id="rId43"/>
    <p:sldId id="300" r:id="rId44"/>
    <p:sldId id="282"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868"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13:06:43.848"/>
    </inkml:context>
    <inkml:brush xml:id="br0">
      <inkml:brushProperty name="width" value="0.1" units="cm"/>
      <inkml:brushProperty name="height" value="0.1" units="cm"/>
      <inkml:brushProperty name="color" value="#F8F8F8"/>
    </inkml:brush>
  </inkml:definitions>
  <inkml:trace contextRef="#ctx0" brushRef="#br0">811 157 24575,'2'-1'0,"1"0"0,-1 0 0,1-1 0,-1 1 0,0-1 0,0 1 0,0-1 0,0 1 0,0-1 0,0 0 0,2-3 0,3-1 0,9-10 0,-8 8 0,-1 1 0,2-1 0,-1 1 0,1 1 0,0-1 0,0 2 0,11-6 0,-9 8 0,0 1 0,0 0 0,18 0 0,-29 2 0,1 0 0,0 0 0,0 1 0,0-1 0,0 0 0,-1 1 0,1-1 0,0 1 0,-1-1 0,1 1 0,0-1 0,-1 1 0,1-1 0,0 1 0,-1 0 0,1-1 0,-1 1 0,1 0 0,-1 0 0,1-1 0,-1 1 0,0 0 0,1 0 0,-1 0 0,0-1 0,0 1 0,0 0 0,1 0 0,-1 0 0,0 0 0,0 0 0,0-1 0,-1 2 0,2 0 0,-1-1 0,0 1 0,0 0 0,1-1 0,-1 1 0,1-1 0,-1 1 0,1-1 0,0 1 0,0-1 0,0 1 0,-1-1 0,3 2 0,-3-3 0,1 0 0,-1 1 0,1-1 0,-1 0 0,1 1 0,-1-1 0,1 0 0,-1 1 0,0-1 0,1 1 0,-1-1 0,0 0 0,1 1 0,-1-1 0,0 1 0,1-1 0,-1 1 0,0-1 0,0 1 0,0 0 0,1-1 0,-1 1 0,0-1 0,0 1 0,0-1 0,0 1 0,0 0 0,0-1 0,0 1 0,0-1 0,0 1 0,0-1 0,-1 1 0,1-1 0,0 1 0,0 0 0,-1 0 0,0 0 0,-1 0 0,1 1 0,-1-1 0,0 0 0,1 0 0,-1 0 0,0 0 0,0 0 0,0-1 0,1 1 0,-4 0 0,-5 2 0,-1-1 0,0 0 0,-14 0 0,24-2 0,1 0 0,-1 1 0,0-1 0,1 0 0,-1 0 0,0 0 0,1 0 0,-1 0 0,0 0 0,1 0 0,-1 0 0,0 0 0,1-1 0,-1 1 0,0 0 0,1 0 0,-1-1 0,0 1 0,1 0 0,-1-1 0,1 1 0,-1 0 0,1-1 0,-1 1 0,1-1 0,-1 1 0,1-1 0,-1 1 0,1-1 0,0 1 0,-1-1 0,1 0 0,0 1 0,-1-1 0,1 1 0,0-1 0,0 0 0,0 1 0,-1-1 0,1 0 0,0 1 0,0-2 0,1 1 0,-1-1 0,1 1 0,-1-1 0,1 1 0,0-1 0,0 1 0,-1 0 0,1-1 0,0 1 0,0 0 0,0 0 0,1 0 0,-1-1 0,0 1 0,0 0 0,1 1 0,1-2 0,-1 0 0,23-11 0,-24 13 0,0 0 0,-1-1 0,1 1 0,0-1 0,-1 1 0,1 0 0,0 0 0,0-1 0,0 1 0,-1 0 0,1 0 0,0 0 0,0 0 0,0 0 0,-1 0 0,1 0 0,0 0 0,0 0 0,0 0 0,-1 0 0,1 1 0,0-1 0,0 0 0,-1 1 0,1-1 0,0 0 0,1 2 0,-2-2 0,0 1 0,0 0 0,0 0 0,0 0 0,0 0 0,0-1 0,-1 1 0,1 0 0,0 0 0,0 0 0,-1-1 0,1 1 0,0 0 0,-1 0 0,1-1 0,0 1 0,-1 0 0,1 0 0,-1-1 0,0 1 0,1-1 0,-1 1 0,1 0 0,-1-1 0,0 1 0,1-1 0,-1 0 0,-1 1 0,-23 15 0,25-16 0,-19 9 0,0-1 0,0-1 0,-1 0 0,0-2 0,0 0 0,0-1 0,-1-2 0,1 0 0,-1 0 0,-24-3 0,44 1 0,-1-1 0,0 1 0,0-1 0,1 1 0,-1-1 0,0 1 0,1-1 0,-1 0 0,1 0 0,-1 0 0,1 0 0,-1 0 0,1 0 0,-1-1 0,1 1 0,0 0 0,0-1 0,0 1 0,0 0 0,0-1 0,0 0 0,0 1 0,0-1 0,1 1 0,-1-1 0,1 0 0,-1 0 0,1 1 0,-1-1 0,1 0 0,0 0 0,0 0 0,0 1 0,0-1 0,0 0 0,1 0 0,-1 1 0,0-1 0,1 0 0,-1 0 0,1 1 0,0-1 0,-1 0 0,1 1 0,0-1 0,0 1 0,0-1 0,0 1 0,0-1 0,1 1 0,-1 0 0,0 0 0,1 0 0,-1-1 0,1 1 0,-1 1 0,1-1 0,-1 0 0,1 0 0,0 0 0,2 0 0,-3 1 0,0-1 0,0 1 0,0 0 0,-1 0 0,1 0 0,0-1 0,0 1 0,0 0 0,0 0 0,0 0 0,0 1 0,0-1 0,-1 0 0,1 0 0,0 0 0,0 1 0,0-1 0,0 0 0,-1 1 0,1-1 0,0 1 0,0-1 0,0 1 0,-1 0 0,0 0 0,0 0 0,0-1 0,0 1 0,0 0 0,-1-1 0,1 1 0,0 0 0,0-1 0,-1 1 0,1 0 0,-1-1 0,1 1 0,0-1 0,-1 1 0,1-1 0,-1 1 0,1-1 0,-1 1 0,0-1 0,1 1 0,-1-1 0,1 0 0,-1 1 0,0-1 0,1 0 0,-1 1 0,-1-1 0,-9 6 0,-1 0 0,0-1 0,0 0 0,0-1 0,0 0 0,-22 3 0,29-9 0,10-3 0,11-5 0,-15 9 0,20-9 0,43-14 0,-57 22 0,-1 0 0,0 1 0,1 0 0,-1 0 0,1 0 0,0 1 0,-1 0 0,1 1 0,-1-1 0,1 1 0,-1 0 0,8 3 0,9 7 0,-20-9 0,0 0 0,0-1 0,0 1 0,0-1 0,0 1 0,0-1 0,1 0 0,-1-1 0,5 2 0,-291-5 0,148 5 0,94-3 0,10 0 0,1 1 0,-1 2 0,1 1 0,-38 8 0,41-3 0,-38 17 0,63-24 0,1 0 0,-1 0 0,0 0 0,0 0 0,0-1 0,0 1 0,0-1 0,0 1 0,0-1 0,0 0 0,0 0 0,0 0 0,0 0 0,0 0 0,0 0 0,0-1 0,0 1 0,0-1 0,0 1 0,0-1 0,0 0 0,0 0 0,0 0 0,0 0 0,1 0 0,-1 0 0,0 0 0,1 0 0,-1-1 0,1 1 0,-1-1 0,1 1 0,0-1 0,0 0 0,0 1 0,-1-3 0,-3-3 0,2-1 0,-1 0 0,1 0 0,1 0 0,-1 0 0,1-1 0,1 1 0,-1-1 0,1 1 0,1-13 0,0 20 0,0-1 0,-1 1 0,1-1 0,0 0 0,-1 1 0,1-1 0,-1 1 0,1-1 0,-1 0 0,0 1 0,0 0 0,1-1 0,-1 1 0,0-1 0,0 1 0,-1 0 0,1 0 0,0 0 0,0 0 0,0 0 0,-1 0 0,1 0 0,-1 0 0,1 0 0,-1 0 0,1 1 0,-1-1 0,1 1 0,-1-1 0,1 1 0,-1 0 0,0-1 0,-1 1 0,3 0 0,-1 0 0,1 0 0,0 0 0,0 0 0,0 0 0,0 0 0,0 0 0,0 0 0,0 0 0,0 0 0,0 0 0,0 0 0,0 1 0,0-1 0,0 0 0,-1 0 0,1 0 0,0 0 0,0 0 0,0 0 0,0 0 0,0 0 0,0 0 0,0 0 0,0 0 0,0 0 0,0 0 0,0 0 0,0 1 0,0-1 0,0 0 0,0 0 0,0 0 0,0 0 0,0 0 0,0 0 0,0 0 0,0 0 0,0 0 0,0 0 0,0 0 0,0 1 0,0-1 0,0 0 0,0 0 0,0 0 0,0 0 0,0 0 0,0 0 0,0 0 0,1 0 0,-1 0 0,0 0 0,0 0 0,0 0 0,0 0 0,0 0 0,0 0 0,0 0 0,0 0 0,0 0 0,0 1 0,0-1 0,0 0 0,1 0 0,7 7 0,10 6 0,-11-8 0,0-1 0,0 0 0,1 0 0,-1-1 0,1 0 0,0 0 0,0-1 0,0 0 0,0 0 0,1-1 0,-1 0 0,16 0 0,-22-1 0,0-1 0,0 1 0,0 0 0,0 0 0,0 1 0,-1-1 0,1 0 0,0 1 0,0-1 0,0 1 0,3 1 0,-5-2 0,0 0 0,1 0 0,-1 1 0,0-1 0,0 0 0,0 0 0,0 1 0,0-1 0,1 0 0,-1 0 0,0 0 0,0 1 0,0-1 0,0 0 0,0 1 0,0-1 0,0 0 0,0 0 0,0 1 0,0-1 0,0 0 0,0 0 0,0 1 0,0-1 0,0 0 0,0 0 0,-1 1 0,1-1 0,0 0 0,-11 13 0,-17 16 0,25-24 0,-1-1 0,0 1 0,0-1 0,0 0 0,-1 0 0,0-1 0,1 1 0,-1-1 0,0 0 0,-1 0 0,1 0 0,0-1 0,-8 2 0,13-4 0,-1 0 0,1 1 0,0-1 0,-1 0 0,1 0 0,0 0 0,-1 0 0,1 0 0,0 0 0,-1 0 0,1 0 0,-1 0 0,1 0 0,0 0 0,-1 0 0,1 0 0,0 0 0,-1 0 0,1 0 0,-1 0 0,1 0 0,0-1 0,-1 1 0,1 0 0,0 0 0,-1-1 0,5-6 0,14-9 0,-9 11 0,0 0 0,1 1 0,0 1 0,0-1 0,0 2 0,20-4 0,1 3 0,31 2 0,8-1 0,81-4 0,-205 6 0,26 2 0,0-2 0,1-1 0,-1-1 0,-48-10 0,75 12 0,-1-1 0,1 1 0,0 0 0,-1-1 0,1 0 0,0 1 0,-1-1 0,1 0 0,0 1 0,0-1 0,-1 0 0,1 0 0,0 0 0,-1-2 0,2 2 0,-1 1 0,1-1 0,0 1 0,0-1 0,-1 0 0,1 1 0,0-1 0,0 1 0,0-1 0,0 0 0,0 1 0,0-1 0,0 0 0,0 1 0,0-1 0,0 0 0,0 1 0,0-1 0,1 0 0,-1 1 0,0-1 0,1 0 0,0-1 0,1-1 0,0 1 0,-1 1 0,1-1 0,0 0 0,0 0 0,0 1 0,0-1 0,0 1 0,1-1 0,-1 1 0,0 0 0,1 0 0,2-1 0,22-4 0,-1 1 0,1 1 0,0 2 0,1 0 0,49 5 0,-9-2 0,248-1-1365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13:06:55.187"/>
    </inkml:context>
    <inkml:brush xml:id="br0">
      <inkml:brushProperty name="width" value="0.1" units="cm"/>
      <inkml:brushProperty name="height" value="0.1" units="cm"/>
      <inkml:brushProperty name="color" value="#F8F8F8"/>
    </inkml:brush>
  </inkml:definitions>
  <inkml:trace contextRef="#ctx0" brushRef="#br0">105 86 24575,'-29'8'0,"27"-7"0,-1 0 0,0 0 0,1 0 0,-1 0 0,0-1 0,0 1 0,1-1 0,-7 1 0,8-2 0,0 1 0,1 0 0,-1-1 0,0 1 0,0-1 0,0 1 0,0-1 0,1 0 0,-1 1 0,0-1 0,0 0 0,1 1 0,-1-1 0,1 0 0,-1 0 0,1 0 0,-1 0 0,1 1 0,-1-1 0,1 0 0,0 0 0,-1 0 0,1 0 0,0 0 0,0 0 0,0 0 0,0 0 0,0 0 0,0 0 0,0 0 0,0-1 0,2-7 0,4 19 0,3 4 0,-1-4 0,16 18 0,-23-26 0,0-1 0,0 1 0,1-1 0,-1 0 0,1 0 0,-1 0 0,1 0 0,0 0 0,-1 0 0,1 0 0,0 0 0,0-1 0,0 1 0,2 0 0,-2-2 0,1 1 0,0-1 0,-1 0 0,1 0 0,0 0 0,-1 0 0,1 0 0,-1 0 0,0-1 0,5-3 0,19-9 0,7 7 0,0 1 0,0 2 0,55-1 0,115 4 0,86 2 0,-269 2 0,-22 1 0,-10 2 0,-5-1 0,0-1 0,-1-1 0,0-1 0,0 0 0,0-1 0,0-1 0,0-1 0,-31-5 0,29 2 0,1-1 0,-37-14 0,40 13 0,0 0 0,-1 1 0,1 0 0,-28-3 0,25 5 0,0-1 0,0-1 0,1 0 0,-22-10 0,17 6 0,9 5 0,-1 0 0,1 1 0,-1 0 0,1 2 0,-1 0 0,-25 1 0,34 0 0,-155 6 0,160-6 0,0 0 0,0 1 0,0-1 0,0 0 0,0 0 0,0 1 0,0-1 0,0 1 0,0-1 0,0 1 0,1-1 0,-1 1 0,0 0 0,0-1 0,1 1 0,-1 0 0,0-1 0,1 1 0,-1 0 0,0 0 0,1 0 0,-1 0 0,1 0 0,-1 0 0,1-1 0,0 1 0,0 0 0,-1 0 0,1 0 0,0 0 0,0 0 0,0 0 0,0 1 0,0-1 0,0 0 0,0 0 0,0 0 0,0 0 0,1 0 0,-1 0 0,0-1 0,1 1 0,-1 0 0,1 1 0,0 1 0,0 0 0,0 0 0,0 0 0,1 0 0,-1-1 0,1 1 0,0-1 0,-1 1 0,1-1 0,0 0 0,1 1 0,-1-1 0,0 0 0,4 2 0,5 0 0,1-1 0,-1 0 0,1-1 0,0 0 0,-1-1 0,20 0 0,-8 0 0,104 2 0,-78-4 0,-1 3 0,77 12 0,-89-9 0,1-2 0,58-2 0,-87-1 0,182 0-1365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E71D93-E17E-408E-A151-2782B7EF706F}" type="datetimeFigureOut">
              <a:rPr lang="en-IN" smtClean="0"/>
              <a:t>21-04-2024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D8BEEC-3769-4816-A2F6-3CF2666B917A}" type="slidenum">
              <a:rPr lang="en-IN" smtClean="0"/>
              <a:t>‹#›</a:t>
            </a:fld>
            <a:endParaRPr lang="en-IN"/>
          </a:p>
        </p:txBody>
      </p:sp>
    </p:spTree>
    <p:extLst>
      <p:ext uri="{BB962C8B-B14F-4D97-AF65-F5344CB8AC3E}">
        <p14:creationId xmlns:p14="http://schemas.microsoft.com/office/powerpoint/2010/main" val="3503792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BD8BEEC-3769-4816-A2F6-3CF2666B917A}" type="slidenum">
              <a:rPr lang="en-IN" smtClean="0"/>
              <a:t>9</a:t>
            </a:fld>
            <a:endParaRPr lang="en-IN"/>
          </a:p>
        </p:txBody>
      </p:sp>
    </p:spTree>
    <p:extLst>
      <p:ext uri="{BB962C8B-B14F-4D97-AF65-F5344CB8AC3E}">
        <p14:creationId xmlns:p14="http://schemas.microsoft.com/office/powerpoint/2010/main" val="3818054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65D36-A541-17DE-9794-99CD3AA63A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58C6EC8-AFBE-D245-9EF6-C414E7B10E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0515968-8FB7-E246-2181-3E6D5908C000}"/>
              </a:ext>
            </a:extLst>
          </p:cNvPr>
          <p:cNvSpPr>
            <a:spLocks noGrp="1"/>
          </p:cNvSpPr>
          <p:nvPr>
            <p:ph type="dt" sz="half" idx="10"/>
          </p:nvPr>
        </p:nvSpPr>
        <p:spPr/>
        <p:txBody>
          <a:bodyPr/>
          <a:lstStyle/>
          <a:p>
            <a:fld id="{42994170-3A2B-4A4E-A956-43482705DF3E}" type="datetimeFigureOut">
              <a:rPr lang="en-IN" smtClean="0"/>
              <a:t>21-04-2024</a:t>
            </a:fld>
            <a:endParaRPr lang="en-IN"/>
          </a:p>
        </p:txBody>
      </p:sp>
      <p:sp>
        <p:nvSpPr>
          <p:cNvPr id="5" name="Footer Placeholder 4">
            <a:extLst>
              <a:ext uri="{FF2B5EF4-FFF2-40B4-BE49-F238E27FC236}">
                <a16:creationId xmlns:a16="http://schemas.microsoft.com/office/drawing/2014/main" id="{46E78535-584E-F1B7-2254-00B454E5B32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BF512F3-9759-4F68-B1D4-C00982F0BD78}"/>
              </a:ext>
            </a:extLst>
          </p:cNvPr>
          <p:cNvSpPr>
            <a:spLocks noGrp="1"/>
          </p:cNvSpPr>
          <p:nvPr>
            <p:ph type="sldNum" sz="quarter" idx="12"/>
          </p:nvPr>
        </p:nvSpPr>
        <p:spPr/>
        <p:txBody>
          <a:bodyPr/>
          <a:lstStyle/>
          <a:p>
            <a:fld id="{4D42C0CF-A7B9-4910-A6A3-89D7C55043E8}" type="slidenum">
              <a:rPr lang="en-IN" smtClean="0"/>
              <a:t>‹#›</a:t>
            </a:fld>
            <a:endParaRPr lang="en-IN"/>
          </a:p>
        </p:txBody>
      </p:sp>
    </p:spTree>
    <p:extLst>
      <p:ext uri="{BB962C8B-B14F-4D97-AF65-F5344CB8AC3E}">
        <p14:creationId xmlns:p14="http://schemas.microsoft.com/office/powerpoint/2010/main" val="1186358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6844F-8E58-1A63-1435-821A32F6346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E4B39C3-39F4-4810-D15D-740B50ECAA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4437E46-504E-4FFA-D6CA-DE1C7F4755EE}"/>
              </a:ext>
            </a:extLst>
          </p:cNvPr>
          <p:cNvSpPr>
            <a:spLocks noGrp="1"/>
          </p:cNvSpPr>
          <p:nvPr>
            <p:ph type="dt" sz="half" idx="10"/>
          </p:nvPr>
        </p:nvSpPr>
        <p:spPr/>
        <p:txBody>
          <a:bodyPr/>
          <a:lstStyle/>
          <a:p>
            <a:fld id="{42994170-3A2B-4A4E-A956-43482705DF3E}" type="datetimeFigureOut">
              <a:rPr lang="en-IN" smtClean="0"/>
              <a:t>21-04-2024</a:t>
            </a:fld>
            <a:endParaRPr lang="en-IN"/>
          </a:p>
        </p:txBody>
      </p:sp>
      <p:sp>
        <p:nvSpPr>
          <p:cNvPr id="5" name="Footer Placeholder 4">
            <a:extLst>
              <a:ext uri="{FF2B5EF4-FFF2-40B4-BE49-F238E27FC236}">
                <a16:creationId xmlns:a16="http://schemas.microsoft.com/office/drawing/2014/main" id="{196FFAB8-29DD-39F8-43B8-25A6417AF8E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269DCEC-3E66-D276-B389-A13CE782EA23}"/>
              </a:ext>
            </a:extLst>
          </p:cNvPr>
          <p:cNvSpPr>
            <a:spLocks noGrp="1"/>
          </p:cNvSpPr>
          <p:nvPr>
            <p:ph type="sldNum" sz="quarter" idx="12"/>
          </p:nvPr>
        </p:nvSpPr>
        <p:spPr/>
        <p:txBody>
          <a:bodyPr/>
          <a:lstStyle/>
          <a:p>
            <a:fld id="{4D42C0CF-A7B9-4910-A6A3-89D7C55043E8}" type="slidenum">
              <a:rPr lang="en-IN" smtClean="0"/>
              <a:t>‹#›</a:t>
            </a:fld>
            <a:endParaRPr lang="en-IN"/>
          </a:p>
        </p:txBody>
      </p:sp>
    </p:spTree>
    <p:extLst>
      <p:ext uri="{BB962C8B-B14F-4D97-AF65-F5344CB8AC3E}">
        <p14:creationId xmlns:p14="http://schemas.microsoft.com/office/powerpoint/2010/main" val="1981803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28295A-F6C3-5CD5-D1E8-6ACEBC87E33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CD20BE-5048-43EB-0745-95E2E6D1FF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0D914BB-EDC4-81C4-354B-6F143A7C4E49}"/>
              </a:ext>
            </a:extLst>
          </p:cNvPr>
          <p:cNvSpPr>
            <a:spLocks noGrp="1"/>
          </p:cNvSpPr>
          <p:nvPr>
            <p:ph type="dt" sz="half" idx="10"/>
          </p:nvPr>
        </p:nvSpPr>
        <p:spPr/>
        <p:txBody>
          <a:bodyPr/>
          <a:lstStyle/>
          <a:p>
            <a:fld id="{42994170-3A2B-4A4E-A956-43482705DF3E}" type="datetimeFigureOut">
              <a:rPr lang="en-IN" smtClean="0"/>
              <a:t>21-04-2024</a:t>
            </a:fld>
            <a:endParaRPr lang="en-IN"/>
          </a:p>
        </p:txBody>
      </p:sp>
      <p:sp>
        <p:nvSpPr>
          <p:cNvPr id="5" name="Footer Placeholder 4">
            <a:extLst>
              <a:ext uri="{FF2B5EF4-FFF2-40B4-BE49-F238E27FC236}">
                <a16:creationId xmlns:a16="http://schemas.microsoft.com/office/drawing/2014/main" id="{5A19F6C4-FCCC-47A9-C3F9-C506814C1EA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66D634F-CE32-E745-912C-5F2C32B32825}"/>
              </a:ext>
            </a:extLst>
          </p:cNvPr>
          <p:cNvSpPr>
            <a:spLocks noGrp="1"/>
          </p:cNvSpPr>
          <p:nvPr>
            <p:ph type="sldNum" sz="quarter" idx="12"/>
          </p:nvPr>
        </p:nvSpPr>
        <p:spPr/>
        <p:txBody>
          <a:bodyPr/>
          <a:lstStyle/>
          <a:p>
            <a:fld id="{4D42C0CF-A7B9-4910-A6A3-89D7C55043E8}" type="slidenum">
              <a:rPr lang="en-IN" smtClean="0"/>
              <a:t>‹#›</a:t>
            </a:fld>
            <a:endParaRPr lang="en-IN"/>
          </a:p>
        </p:txBody>
      </p:sp>
    </p:spTree>
    <p:extLst>
      <p:ext uri="{BB962C8B-B14F-4D97-AF65-F5344CB8AC3E}">
        <p14:creationId xmlns:p14="http://schemas.microsoft.com/office/powerpoint/2010/main" val="588960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30862-66CB-19BD-45BC-F53030AEBA6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98F87EA-32B9-F4C8-EE5B-E357095725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A40B417-DF77-7A13-022D-162BA780100A}"/>
              </a:ext>
            </a:extLst>
          </p:cNvPr>
          <p:cNvSpPr>
            <a:spLocks noGrp="1"/>
          </p:cNvSpPr>
          <p:nvPr>
            <p:ph type="dt" sz="half" idx="10"/>
          </p:nvPr>
        </p:nvSpPr>
        <p:spPr/>
        <p:txBody>
          <a:bodyPr/>
          <a:lstStyle/>
          <a:p>
            <a:fld id="{42994170-3A2B-4A4E-A956-43482705DF3E}" type="datetimeFigureOut">
              <a:rPr lang="en-IN" smtClean="0"/>
              <a:t>21-04-2024</a:t>
            </a:fld>
            <a:endParaRPr lang="en-IN"/>
          </a:p>
        </p:txBody>
      </p:sp>
      <p:sp>
        <p:nvSpPr>
          <p:cNvPr id="5" name="Footer Placeholder 4">
            <a:extLst>
              <a:ext uri="{FF2B5EF4-FFF2-40B4-BE49-F238E27FC236}">
                <a16:creationId xmlns:a16="http://schemas.microsoft.com/office/drawing/2014/main" id="{0A13B471-D3D1-3198-4D50-3E9BC945A99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55AB3F9-F6ED-3976-6F78-FFBAE362BF03}"/>
              </a:ext>
            </a:extLst>
          </p:cNvPr>
          <p:cNvSpPr>
            <a:spLocks noGrp="1"/>
          </p:cNvSpPr>
          <p:nvPr>
            <p:ph type="sldNum" sz="quarter" idx="12"/>
          </p:nvPr>
        </p:nvSpPr>
        <p:spPr/>
        <p:txBody>
          <a:bodyPr/>
          <a:lstStyle/>
          <a:p>
            <a:fld id="{4D42C0CF-A7B9-4910-A6A3-89D7C55043E8}" type="slidenum">
              <a:rPr lang="en-IN" smtClean="0"/>
              <a:t>‹#›</a:t>
            </a:fld>
            <a:endParaRPr lang="en-IN"/>
          </a:p>
        </p:txBody>
      </p:sp>
    </p:spTree>
    <p:extLst>
      <p:ext uri="{BB962C8B-B14F-4D97-AF65-F5344CB8AC3E}">
        <p14:creationId xmlns:p14="http://schemas.microsoft.com/office/powerpoint/2010/main" val="3753945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A81F7-50AA-7A22-A64E-4C89DC10C48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5B4D3B5-E018-9DC2-AFE5-2E0EE19140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F66661-260C-531E-E073-90E8D6170009}"/>
              </a:ext>
            </a:extLst>
          </p:cNvPr>
          <p:cNvSpPr>
            <a:spLocks noGrp="1"/>
          </p:cNvSpPr>
          <p:nvPr>
            <p:ph type="dt" sz="half" idx="10"/>
          </p:nvPr>
        </p:nvSpPr>
        <p:spPr/>
        <p:txBody>
          <a:bodyPr/>
          <a:lstStyle/>
          <a:p>
            <a:fld id="{42994170-3A2B-4A4E-A956-43482705DF3E}" type="datetimeFigureOut">
              <a:rPr lang="en-IN" smtClean="0"/>
              <a:t>21-04-2024</a:t>
            </a:fld>
            <a:endParaRPr lang="en-IN"/>
          </a:p>
        </p:txBody>
      </p:sp>
      <p:sp>
        <p:nvSpPr>
          <p:cNvPr id="5" name="Footer Placeholder 4">
            <a:extLst>
              <a:ext uri="{FF2B5EF4-FFF2-40B4-BE49-F238E27FC236}">
                <a16:creationId xmlns:a16="http://schemas.microsoft.com/office/drawing/2014/main" id="{0A6B8D3A-764F-D34F-5DCC-C6A4F92E60E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678530-103B-F6A5-B27E-0B08783B4A94}"/>
              </a:ext>
            </a:extLst>
          </p:cNvPr>
          <p:cNvSpPr>
            <a:spLocks noGrp="1"/>
          </p:cNvSpPr>
          <p:nvPr>
            <p:ph type="sldNum" sz="quarter" idx="12"/>
          </p:nvPr>
        </p:nvSpPr>
        <p:spPr/>
        <p:txBody>
          <a:bodyPr/>
          <a:lstStyle/>
          <a:p>
            <a:fld id="{4D42C0CF-A7B9-4910-A6A3-89D7C55043E8}" type="slidenum">
              <a:rPr lang="en-IN" smtClean="0"/>
              <a:t>‹#›</a:t>
            </a:fld>
            <a:endParaRPr lang="en-IN"/>
          </a:p>
        </p:txBody>
      </p:sp>
    </p:spTree>
    <p:extLst>
      <p:ext uri="{BB962C8B-B14F-4D97-AF65-F5344CB8AC3E}">
        <p14:creationId xmlns:p14="http://schemas.microsoft.com/office/powerpoint/2010/main" val="4098013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6C7F0-EF68-1C38-DE05-C2D12051452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B9DFEE2-D9CF-89F0-12F0-B4B694B32B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51A9D7D-04F6-6D91-6787-02B4211308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59A0046-4D1B-F565-A194-D5AF1A562905}"/>
              </a:ext>
            </a:extLst>
          </p:cNvPr>
          <p:cNvSpPr>
            <a:spLocks noGrp="1"/>
          </p:cNvSpPr>
          <p:nvPr>
            <p:ph type="dt" sz="half" idx="10"/>
          </p:nvPr>
        </p:nvSpPr>
        <p:spPr/>
        <p:txBody>
          <a:bodyPr/>
          <a:lstStyle/>
          <a:p>
            <a:fld id="{42994170-3A2B-4A4E-A956-43482705DF3E}" type="datetimeFigureOut">
              <a:rPr lang="en-IN" smtClean="0"/>
              <a:t>21-04-2024</a:t>
            </a:fld>
            <a:endParaRPr lang="en-IN"/>
          </a:p>
        </p:txBody>
      </p:sp>
      <p:sp>
        <p:nvSpPr>
          <p:cNvPr id="6" name="Footer Placeholder 5">
            <a:extLst>
              <a:ext uri="{FF2B5EF4-FFF2-40B4-BE49-F238E27FC236}">
                <a16:creationId xmlns:a16="http://schemas.microsoft.com/office/drawing/2014/main" id="{90D71CC2-5F0B-1E37-1D97-5603532743A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886A952-759C-363A-0248-FA23EF846358}"/>
              </a:ext>
            </a:extLst>
          </p:cNvPr>
          <p:cNvSpPr>
            <a:spLocks noGrp="1"/>
          </p:cNvSpPr>
          <p:nvPr>
            <p:ph type="sldNum" sz="quarter" idx="12"/>
          </p:nvPr>
        </p:nvSpPr>
        <p:spPr/>
        <p:txBody>
          <a:bodyPr/>
          <a:lstStyle/>
          <a:p>
            <a:fld id="{4D42C0CF-A7B9-4910-A6A3-89D7C55043E8}" type="slidenum">
              <a:rPr lang="en-IN" smtClean="0"/>
              <a:t>‹#›</a:t>
            </a:fld>
            <a:endParaRPr lang="en-IN"/>
          </a:p>
        </p:txBody>
      </p:sp>
    </p:spTree>
    <p:extLst>
      <p:ext uri="{BB962C8B-B14F-4D97-AF65-F5344CB8AC3E}">
        <p14:creationId xmlns:p14="http://schemas.microsoft.com/office/powerpoint/2010/main" val="3368828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A01ED-A62A-3BF8-5DE1-6488CD36245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3216B9C-C679-13AD-72DF-A043124B60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A2F3E29-D324-6828-B8F7-3A2E8355BF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B532F86-BAA2-5AA2-83DA-A40499F64A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18BE89-8A74-ACBD-8040-A1CD71F9C5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82A1F20-CFD4-EFCC-AC84-436DE7560DAA}"/>
              </a:ext>
            </a:extLst>
          </p:cNvPr>
          <p:cNvSpPr>
            <a:spLocks noGrp="1"/>
          </p:cNvSpPr>
          <p:nvPr>
            <p:ph type="dt" sz="half" idx="10"/>
          </p:nvPr>
        </p:nvSpPr>
        <p:spPr/>
        <p:txBody>
          <a:bodyPr/>
          <a:lstStyle/>
          <a:p>
            <a:fld id="{42994170-3A2B-4A4E-A956-43482705DF3E}" type="datetimeFigureOut">
              <a:rPr lang="en-IN" smtClean="0"/>
              <a:t>21-04-2024</a:t>
            </a:fld>
            <a:endParaRPr lang="en-IN"/>
          </a:p>
        </p:txBody>
      </p:sp>
      <p:sp>
        <p:nvSpPr>
          <p:cNvPr id="8" name="Footer Placeholder 7">
            <a:extLst>
              <a:ext uri="{FF2B5EF4-FFF2-40B4-BE49-F238E27FC236}">
                <a16:creationId xmlns:a16="http://schemas.microsoft.com/office/drawing/2014/main" id="{59D07DDC-1121-2D0B-2B1F-3250FBA0C64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5B0C36A-4D03-8B36-C3F4-93DB9F755DFD}"/>
              </a:ext>
            </a:extLst>
          </p:cNvPr>
          <p:cNvSpPr>
            <a:spLocks noGrp="1"/>
          </p:cNvSpPr>
          <p:nvPr>
            <p:ph type="sldNum" sz="quarter" idx="12"/>
          </p:nvPr>
        </p:nvSpPr>
        <p:spPr/>
        <p:txBody>
          <a:bodyPr/>
          <a:lstStyle/>
          <a:p>
            <a:fld id="{4D42C0CF-A7B9-4910-A6A3-89D7C55043E8}" type="slidenum">
              <a:rPr lang="en-IN" smtClean="0"/>
              <a:t>‹#›</a:t>
            </a:fld>
            <a:endParaRPr lang="en-IN"/>
          </a:p>
        </p:txBody>
      </p:sp>
    </p:spTree>
    <p:extLst>
      <p:ext uri="{BB962C8B-B14F-4D97-AF65-F5344CB8AC3E}">
        <p14:creationId xmlns:p14="http://schemas.microsoft.com/office/powerpoint/2010/main" val="4127838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D478A-A777-C485-55F3-E94E80BB713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B35B559-C217-578B-4A96-AC1F342C7770}"/>
              </a:ext>
            </a:extLst>
          </p:cNvPr>
          <p:cNvSpPr>
            <a:spLocks noGrp="1"/>
          </p:cNvSpPr>
          <p:nvPr>
            <p:ph type="dt" sz="half" idx="10"/>
          </p:nvPr>
        </p:nvSpPr>
        <p:spPr/>
        <p:txBody>
          <a:bodyPr/>
          <a:lstStyle/>
          <a:p>
            <a:fld id="{42994170-3A2B-4A4E-A956-43482705DF3E}" type="datetimeFigureOut">
              <a:rPr lang="en-IN" smtClean="0"/>
              <a:t>21-04-2024</a:t>
            </a:fld>
            <a:endParaRPr lang="en-IN"/>
          </a:p>
        </p:txBody>
      </p:sp>
      <p:sp>
        <p:nvSpPr>
          <p:cNvPr id="4" name="Footer Placeholder 3">
            <a:extLst>
              <a:ext uri="{FF2B5EF4-FFF2-40B4-BE49-F238E27FC236}">
                <a16:creationId xmlns:a16="http://schemas.microsoft.com/office/drawing/2014/main" id="{BD18D7E2-01C6-52D7-C971-E0F10A44621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E4436B5-D8BB-53FE-4414-9457DC393750}"/>
              </a:ext>
            </a:extLst>
          </p:cNvPr>
          <p:cNvSpPr>
            <a:spLocks noGrp="1"/>
          </p:cNvSpPr>
          <p:nvPr>
            <p:ph type="sldNum" sz="quarter" idx="12"/>
          </p:nvPr>
        </p:nvSpPr>
        <p:spPr/>
        <p:txBody>
          <a:bodyPr/>
          <a:lstStyle/>
          <a:p>
            <a:fld id="{4D42C0CF-A7B9-4910-A6A3-89D7C55043E8}" type="slidenum">
              <a:rPr lang="en-IN" smtClean="0"/>
              <a:t>‹#›</a:t>
            </a:fld>
            <a:endParaRPr lang="en-IN"/>
          </a:p>
        </p:txBody>
      </p:sp>
    </p:spTree>
    <p:extLst>
      <p:ext uri="{BB962C8B-B14F-4D97-AF65-F5344CB8AC3E}">
        <p14:creationId xmlns:p14="http://schemas.microsoft.com/office/powerpoint/2010/main" val="1293321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600A7-E7F8-222D-021D-F6A9DC959EED}"/>
              </a:ext>
            </a:extLst>
          </p:cNvPr>
          <p:cNvSpPr>
            <a:spLocks noGrp="1"/>
          </p:cNvSpPr>
          <p:nvPr>
            <p:ph type="dt" sz="half" idx="10"/>
          </p:nvPr>
        </p:nvSpPr>
        <p:spPr/>
        <p:txBody>
          <a:bodyPr/>
          <a:lstStyle/>
          <a:p>
            <a:fld id="{42994170-3A2B-4A4E-A956-43482705DF3E}" type="datetimeFigureOut">
              <a:rPr lang="en-IN" smtClean="0"/>
              <a:t>21-04-2024</a:t>
            </a:fld>
            <a:endParaRPr lang="en-IN"/>
          </a:p>
        </p:txBody>
      </p:sp>
      <p:sp>
        <p:nvSpPr>
          <p:cNvPr id="3" name="Footer Placeholder 2">
            <a:extLst>
              <a:ext uri="{FF2B5EF4-FFF2-40B4-BE49-F238E27FC236}">
                <a16:creationId xmlns:a16="http://schemas.microsoft.com/office/drawing/2014/main" id="{BFE4795C-568F-BCD9-63D7-ADC71523D09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6DF10F2-702B-4A49-6D0C-552F96D0EA94}"/>
              </a:ext>
            </a:extLst>
          </p:cNvPr>
          <p:cNvSpPr>
            <a:spLocks noGrp="1"/>
          </p:cNvSpPr>
          <p:nvPr>
            <p:ph type="sldNum" sz="quarter" idx="12"/>
          </p:nvPr>
        </p:nvSpPr>
        <p:spPr/>
        <p:txBody>
          <a:bodyPr/>
          <a:lstStyle/>
          <a:p>
            <a:fld id="{4D42C0CF-A7B9-4910-A6A3-89D7C55043E8}" type="slidenum">
              <a:rPr lang="en-IN" smtClean="0"/>
              <a:t>‹#›</a:t>
            </a:fld>
            <a:endParaRPr lang="en-IN"/>
          </a:p>
        </p:txBody>
      </p:sp>
    </p:spTree>
    <p:extLst>
      <p:ext uri="{BB962C8B-B14F-4D97-AF65-F5344CB8AC3E}">
        <p14:creationId xmlns:p14="http://schemas.microsoft.com/office/powerpoint/2010/main" val="712281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36AC5-4125-9EA4-0C03-2EF61AA1E0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DF67CE5-3DFE-946D-4D76-7B656E5A0F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7BF021F-4655-0825-7EB4-1F5C9E227D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DEB744-E22F-E1E4-9134-FC5FB7716CE3}"/>
              </a:ext>
            </a:extLst>
          </p:cNvPr>
          <p:cNvSpPr>
            <a:spLocks noGrp="1"/>
          </p:cNvSpPr>
          <p:nvPr>
            <p:ph type="dt" sz="half" idx="10"/>
          </p:nvPr>
        </p:nvSpPr>
        <p:spPr/>
        <p:txBody>
          <a:bodyPr/>
          <a:lstStyle/>
          <a:p>
            <a:fld id="{42994170-3A2B-4A4E-A956-43482705DF3E}" type="datetimeFigureOut">
              <a:rPr lang="en-IN" smtClean="0"/>
              <a:t>21-04-2024</a:t>
            </a:fld>
            <a:endParaRPr lang="en-IN"/>
          </a:p>
        </p:txBody>
      </p:sp>
      <p:sp>
        <p:nvSpPr>
          <p:cNvPr id="6" name="Footer Placeholder 5">
            <a:extLst>
              <a:ext uri="{FF2B5EF4-FFF2-40B4-BE49-F238E27FC236}">
                <a16:creationId xmlns:a16="http://schemas.microsoft.com/office/drawing/2014/main" id="{E34FDF04-3F8F-BA98-1301-65D315D5759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4062C6C-A056-E66F-98FB-C88E412E8C31}"/>
              </a:ext>
            </a:extLst>
          </p:cNvPr>
          <p:cNvSpPr>
            <a:spLocks noGrp="1"/>
          </p:cNvSpPr>
          <p:nvPr>
            <p:ph type="sldNum" sz="quarter" idx="12"/>
          </p:nvPr>
        </p:nvSpPr>
        <p:spPr/>
        <p:txBody>
          <a:bodyPr/>
          <a:lstStyle/>
          <a:p>
            <a:fld id="{4D42C0CF-A7B9-4910-A6A3-89D7C55043E8}" type="slidenum">
              <a:rPr lang="en-IN" smtClean="0"/>
              <a:t>‹#›</a:t>
            </a:fld>
            <a:endParaRPr lang="en-IN"/>
          </a:p>
        </p:txBody>
      </p:sp>
    </p:spTree>
    <p:extLst>
      <p:ext uri="{BB962C8B-B14F-4D97-AF65-F5344CB8AC3E}">
        <p14:creationId xmlns:p14="http://schemas.microsoft.com/office/powerpoint/2010/main" val="352580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F5836-AE1A-742D-DB0F-A3CEB7CBF6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EEF5985-FFCE-F359-78B4-DE5AC558E1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C1B5D97-FA0D-81CC-6BB1-4FA93CC2BC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0A9CCB-168E-3091-19C7-3A6BF276A7A8}"/>
              </a:ext>
            </a:extLst>
          </p:cNvPr>
          <p:cNvSpPr>
            <a:spLocks noGrp="1"/>
          </p:cNvSpPr>
          <p:nvPr>
            <p:ph type="dt" sz="half" idx="10"/>
          </p:nvPr>
        </p:nvSpPr>
        <p:spPr/>
        <p:txBody>
          <a:bodyPr/>
          <a:lstStyle/>
          <a:p>
            <a:fld id="{42994170-3A2B-4A4E-A956-43482705DF3E}" type="datetimeFigureOut">
              <a:rPr lang="en-IN" smtClean="0"/>
              <a:t>21-04-2024</a:t>
            </a:fld>
            <a:endParaRPr lang="en-IN"/>
          </a:p>
        </p:txBody>
      </p:sp>
      <p:sp>
        <p:nvSpPr>
          <p:cNvPr id="6" name="Footer Placeholder 5">
            <a:extLst>
              <a:ext uri="{FF2B5EF4-FFF2-40B4-BE49-F238E27FC236}">
                <a16:creationId xmlns:a16="http://schemas.microsoft.com/office/drawing/2014/main" id="{6CFE7E24-5218-3EF5-B6B6-B8799818AFE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5863EBF-D929-6DA6-7420-BBD84517974E}"/>
              </a:ext>
            </a:extLst>
          </p:cNvPr>
          <p:cNvSpPr>
            <a:spLocks noGrp="1"/>
          </p:cNvSpPr>
          <p:nvPr>
            <p:ph type="sldNum" sz="quarter" idx="12"/>
          </p:nvPr>
        </p:nvSpPr>
        <p:spPr/>
        <p:txBody>
          <a:bodyPr/>
          <a:lstStyle/>
          <a:p>
            <a:fld id="{4D42C0CF-A7B9-4910-A6A3-89D7C55043E8}" type="slidenum">
              <a:rPr lang="en-IN" smtClean="0"/>
              <a:t>‹#›</a:t>
            </a:fld>
            <a:endParaRPr lang="en-IN"/>
          </a:p>
        </p:txBody>
      </p:sp>
    </p:spTree>
    <p:extLst>
      <p:ext uri="{BB962C8B-B14F-4D97-AF65-F5344CB8AC3E}">
        <p14:creationId xmlns:p14="http://schemas.microsoft.com/office/powerpoint/2010/main" val="428989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8619CF-1B96-9EC0-48CB-74BE2A8C3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A9CFC25-1EC7-549A-655C-4ACA053D94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47E6014-23C9-30AA-A132-3EDD31D8C7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994170-3A2B-4A4E-A956-43482705DF3E}" type="datetimeFigureOut">
              <a:rPr lang="en-IN" smtClean="0"/>
              <a:t>21-04-2024</a:t>
            </a:fld>
            <a:endParaRPr lang="en-IN"/>
          </a:p>
        </p:txBody>
      </p:sp>
      <p:sp>
        <p:nvSpPr>
          <p:cNvPr id="5" name="Footer Placeholder 4">
            <a:extLst>
              <a:ext uri="{FF2B5EF4-FFF2-40B4-BE49-F238E27FC236}">
                <a16:creationId xmlns:a16="http://schemas.microsoft.com/office/drawing/2014/main" id="{2A0B0968-5B99-10E3-C0E3-99B6A23D6A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52D4527-88B1-7ADA-5DFF-E38CDF9F8D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42C0CF-A7B9-4910-A6A3-89D7C55043E8}" type="slidenum">
              <a:rPr lang="en-IN" smtClean="0"/>
              <a:t>‹#›</a:t>
            </a:fld>
            <a:endParaRPr lang="en-IN"/>
          </a:p>
        </p:txBody>
      </p:sp>
    </p:spTree>
    <p:extLst>
      <p:ext uri="{BB962C8B-B14F-4D97-AF65-F5344CB8AC3E}">
        <p14:creationId xmlns:p14="http://schemas.microsoft.com/office/powerpoint/2010/main" val="14973170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7.jpg"/><Relationship Id="rId7" Type="http://schemas.openxmlformats.org/officeDocument/2006/relationships/image" Target="../media/image21.jpg"/><Relationship Id="rId2" Type="http://schemas.openxmlformats.org/officeDocument/2006/relationships/image" Target="../media/image16.jpg"/><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 Id="rId9" Type="http://schemas.openxmlformats.org/officeDocument/2006/relationships/image" Target="../media/image23.jp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20.png"/><Relationship Id="rId4" Type="http://schemas.openxmlformats.org/officeDocument/2006/relationships/customXml" Target="../ink/ink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4B369-9FAB-752D-A9A0-10C7B3C59787}"/>
              </a:ext>
            </a:extLst>
          </p:cNvPr>
          <p:cNvSpPr>
            <a:spLocks noGrp="1"/>
          </p:cNvSpPr>
          <p:nvPr>
            <p:ph type="title"/>
          </p:nvPr>
        </p:nvSpPr>
        <p:spPr>
          <a:xfrm>
            <a:off x="838200" y="162046"/>
            <a:ext cx="10515600" cy="3266954"/>
          </a:xfrm>
        </p:spPr>
        <p:txBody>
          <a:bodyPr>
            <a:noAutofit/>
          </a:bodyPr>
          <a:lstStyle/>
          <a:p>
            <a:r>
              <a:rPr lang="en-US" sz="5400" b="1" dirty="0">
                <a:solidFill>
                  <a:schemeClr val="accent1"/>
                </a:solidFill>
              </a:rPr>
              <a:t>Title: </a:t>
            </a:r>
            <a:br>
              <a:rPr lang="en-US" sz="5400" b="1" dirty="0"/>
            </a:br>
            <a:r>
              <a:rPr lang="en-US" b="1" dirty="0"/>
              <a:t>Integrating Sign Language Interpretation with Next-Word Prediction</a:t>
            </a:r>
            <a:br>
              <a:rPr lang="en-US" b="1" dirty="0"/>
            </a:br>
            <a:endParaRPr lang="en-IN" b="1" dirty="0"/>
          </a:p>
        </p:txBody>
      </p:sp>
      <p:sp>
        <p:nvSpPr>
          <p:cNvPr id="3" name="Content Placeholder 2">
            <a:extLst>
              <a:ext uri="{FF2B5EF4-FFF2-40B4-BE49-F238E27FC236}">
                <a16:creationId xmlns:a16="http://schemas.microsoft.com/office/drawing/2014/main" id="{7AA95FC3-7513-ACA8-78B7-60D8548C3C65}"/>
              </a:ext>
            </a:extLst>
          </p:cNvPr>
          <p:cNvSpPr>
            <a:spLocks noGrp="1"/>
          </p:cNvSpPr>
          <p:nvPr>
            <p:ph idx="1"/>
          </p:nvPr>
        </p:nvSpPr>
        <p:spPr>
          <a:xfrm>
            <a:off x="838200" y="2824223"/>
            <a:ext cx="10515600" cy="3352739"/>
          </a:xfrm>
        </p:spPr>
        <p:txBody>
          <a:bodyPr>
            <a:normAutofit fontScale="77500" lnSpcReduction="20000"/>
          </a:bodyPr>
          <a:lstStyle/>
          <a:p>
            <a:pPr marL="0" indent="0">
              <a:buNone/>
            </a:pPr>
            <a:r>
              <a:rPr lang="en-US" sz="5400" dirty="0">
                <a:solidFill>
                  <a:schemeClr val="accent1"/>
                </a:solidFill>
              </a:rPr>
              <a:t>Sub-title: </a:t>
            </a:r>
          </a:p>
          <a:p>
            <a:pPr marL="0" indent="0">
              <a:buNone/>
            </a:pPr>
            <a:r>
              <a:rPr lang="en-US" sz="4800" dirty="0"/>
              <a:t>Bridging Communication Gaps</a:t>
            </a:r>
            <a:br>
              <a:rPr lang="en-US" dirty="0"/>
            </a:br>
            <a:endParaRPr lang="en-US" dirty="0"/>
          </a:p>
          <a:p>
            <a:endParaRPr lang="en-US" dirty="0"/>
          </a:p>
          <a:p>
            <a:endParaRPr lang="en-US" dirty="0"/>
          </a:p>
          <a:p>
            <a:pPr marL="0" indent="0" algn="r">
              <a:buNone/>
            </a:pPr>
            <a:r>
              <a:rPr lang="en-US" sz="3600" b="1" dirty="0"/>
              <a:t>Presented by :</a:t>
            </a:r>
          </a:p>
          <a:p>
            <a:pPr marL="0" indent="0" algn="r">
              <a:buNone/>
            </a:pPr>
            <a:r>
              <a:rPr lang="en-US" sz="3600" b="1" dirty="0"/>
              <a:t>Debaditya Majumdar</a:t>
            </a:r>
            <a:br>
              <a:rPr lang="en-US" dirty="0"/>
            </a:br>
            <a:r>
              <a:rPr lang="en-US" dirty="0"/>
              <a:t>Date: 4/3/2024</a:t>
            </a:r>
            <a:endParaRPr lang="en-IN" dirty="0"/>
          </a:p>
        </p:txBody>
      </p:sp>
    </p:spTree>
    <p:extLst>
      <p:ext uri="{BB962C8B-B14F-4D97-AF65-F5344CB8AC3E}">
        <p14:creationId xmlns:p14="http://schemas.microsoft.com/office/powerpoint/2010/main" val="2886545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C0F9EB-E79C-CCEA-877B-7DDD6C174200}"/>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2104311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EE9C1-6D00-7EBA-A62F-857165C188F1}"/>
              </a:ext>
            </a:extLst>
          </p:cNvPr>
          <p:cNvSpPr>
            <a:spLocks noGrp="1"/>
          </p:cNvSpPr>
          <p:nvPr>
            <p:ph type="title"/>
          </p:nvPr>
        </p:nvSpPr>
        <p:spPr>
          <a:xfrm>
            <a:off x="687729" y="681037"/>
            <a:ext cx="10515600" cy="595574"/>
          </a:xfrm>
        </p:spPr>
        <p:txBody>
          <a:bodyPr>
            <a:noAutofit/>
          </a:bodyPr>
          <a:lstStyle/>
          <a:p>
            <a:pPr marL="0" indent="0"/>
            <a:r>
              <a:rPr lang="en-US" sz="4800" b="1" dirty="0">
                <a:solidFill>
                  <a:schemeClr val="accent1"/>
                </a:solidFill>
              </a:rPr>
              <a:t>PROPOSED SYSTEM INTRODUCTION:</a:t>
            </a:r>
            <a:endParaRPr lang="en-IN" sz="4800" b="1" dirty="0">
              <a:solidFill>
                <a:schemeClr val="accent1"/>
              </a:solidFill>
            </a:endParaRPr>
          </a:p>
        </p:txBody>
      </p:sp>
      <p:sp>
        <p:nvSpPr>
          <p:cNvPr id="3" name="Content Placeholder 2">
            <a:extLst>
              <a:ext uri="{FF2B5EF4-FFF2-40B4-BE49-F238E27FC236}">
                <a16:creationId xmlns:a16="http://schemas.microsoft.com/office/drawing/2014/main" id="{F92B3428-C921-F91C-1C5C-346DA4E2CBEE}"/>
              </a:ext>
            </a:extLst>
          </p:cNvPr>
          <p:cNvSpPr>
            <a:spLocks noGrp="1"/>
          </p:cNvSpPr>
          <p:nvPr>
            <p:ph idx="1"/>
          </p:nvPr>
        </p:nvSpPr>
        <p:spPr/>
        <p:txBody>
          <a:bodyPr>
            <a:normAutofit fontScale="77500" lnSpcReduction="20000"/>
          </a:bodyPr>
          <a:lstStyle/>
          <a:p>
            <a:r>
              <a:rPr lang="en-US" dirty="0"/>
              <a:t>AI and ML System: Enhances sign language communication for better clarity, efficiency, and flow.</a:t>
            </a:r>
          </a:p>
          <a:p>
            <a:r>
              <a:rPr lang="en-US" dirty="0"/>
              <a:t>Data Acquisition : Uses advanced cameras or hardware to capture sign language, followed by feature extraction for recognition.</a:t>
            </a:r>
          </a:p>
          <a:p>
            <a:r>
              <a:rPr lang="en-US" dirty="0"/>
              <a:t>Sign Language Recognition : Employs deep learning (CNNs or RNNs) to accurately interpret sign language data.</a:t>
            </a:r>
          </a:p>
          <a:p>
            <a:r>
              <a:rPr lang="en-US" dirty="0"/>
              <a:t>Contextual Analysis: Adds precision by analyzing facial expressions, hand positions, and context.</a:t>
            </a:r>
          </a:p>
          <a:p>
            <a:r>
              <a:rPr lang="en-US" dirty="0"/>
              <a:t>Next-Word Prediction: Utilizes sophisticated language models for predicting the most likely next words, improving communication fluidity.</a:t>
            </a:r>
          </a:p>
          <a:p>
            <a:r>
              <a:rPr lang="en-US" dirty="0"/>
              <a:t>Output: Displays recognized and predicted words, with an option for text-to-speech synthesis, facilitating easier understanding and interaction.</a:t>
            </a:r>
          </a:p>
          <a:p>
            <a:r>
              <a:rPr lang="en-US" dirty="0"/>
              <a:t>Enhanced Communication: Offers sign language users improved inclusivity and participation in societal interactions.</a:t>
            </a:r>
            <a:endParaRPr lang="en-IN" dirty="0"/>
          </a:p>
        </p:txBody>
      </p:sp>
    </p:spTree>
    <p:extLst>
      <p:ext uri="{BB962C8B-B14F-4D97-AF65-F5344CB8AC3E}">
        <p14:creationId xmlns:p14="http://schemas.microsoft.com/office/powerpoint/2010/main" val="2102471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56570-9D33-BE9F-2F37-68B7083B7F9A}"/>
              </a:ext>
            </a:extLst>
          </p:cNvPr>
          <p:cNvSpPr>
            <a:spLocks noGrp="1"/>
          </p:cNvSpPr>
          <p:nvPr>
            <p:ph type="title"/>
          </p:nvPr>
        </p:nvSpPr>
        <p:spPr/>
        <p:txBody>
          <a:bodyPr/>
          <a:lstStyle/>
          <a:p>
            <a:r>
              <a:rPr lang="en-IN" b="1" dirty="0">
                <a:solidFill>
                  <a:schemeClr val="accent1"/>
                </a:solidFill>
              </a:rPr>
              <a:t>Proposed System Diagram :</a:t>
            </a:r>
          </a:p>
        </p:txBody>
      </p:sp>
      <p:pic>
        <p:nvPicPr>
          <p:cNvPr id="4" name="Picture 3">
            <a:extLst>
              <a:ext uri="{FF2B5EF4-FFF2-40B4-BE49-F238E27FC236}">
                <a16:creationId xmlns:a16="http://schemas.microsoft.com/office/drawing/2014/main" id="{8FE651DE-C4BC-EFF0-3161-AEE1D3A6ACA3}"/>
              </a:ext>
            </a:extLst>
          </p:cNvPr>
          <p:cNvPicPr>
            <a:picLocks noChangeAspect="1"/>
          </p:cNvPicPr>
          <p:nvPr/>
        </p:nvPicPr>
        <p:blipFill>
          <a:blip r:embed="rId2"/>
          <a:stretch>
            <a:fillRect/>
          </a:stretch>
        </p:blipFill>
        <p:spPr>
          <a:xfrm>
            <a:off x="994965" y="1469224"/>
            <a:ext cx="10202069" cy="4930081"/>
          </a:xfrm>
          <a:prstGeom prst="rect">
            <a:avLst/>
          </a:prstGeom>
        </p:spPr>
      </p:pic>
    </p:spTree>
    <p:extLst>
      <p:ext uri="{BB962C8B-B14F-4D97-AF65-F5344CB8AC3E}">
        <p14:creationId xmlns:p14="http://schemas.microsoft.com/office/powerpoint/2010/main" val="3446271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89B41E-AA95-3C30-F68F-B3F37914338B}"/>
              </a:ext>
            </a:extLst>
          </p:cNvPr>
          <p:cNvSpPr txBox="1"/>
          <p:nvPr/>
        </p:nvSpPr>
        <p:spPr>
          <a:xfrm>
            <a:off x="0" y="0"/>
            <a:ext cx="12192000" cy="646331"/>
          </a:xfrm>
          <a:prstGeom prst="rect">
            <a:avLst/>
          </a:prstGeom>
          <a:noFill/>
        </p:spPr>
        <p:txBody>
          <a:bodyPr wrap="square" rtlCol="0">
            <a:spAutoFit/>
          </a:bodyPr>
          <a:lstStyle/>
          <a:p>
            <a:r>
              <a:rPr lang="en-US" sz="3600" b="1" dirty="0">
                <a:solidFill>
                  <a:schemeClr val="accent1"/>
                </a:solidFill>
              </a:rPr>
              <a:t>The proposed system comprises the following components:</a:t>
            </a:r>
          </a:p>
        </p:txBody>
      </p:sp>
      <p:sp>
        <p:nvSpPr>
          <p:cNvPr id="2" name="TextBox 1">
            <a:extLst>
              <a:ext uri="{FF2B5EF4-FFF2-40B4-BE49-F238E27FC236}">
                <a16:creationId xmlns:a16="http://schemas.microsoft.com/office/drawing/2014/main" id="{8A94C3AB-FC9E-A59D-2102-82F2DD7151B3}"/>
              </a:ext>
            </a:extLst>
          </p:cNvPr>
          <p:cNvSpPr txBox="1"/>
          <p:nvPr/>
        </p:nvSpPr>
        <p:spPr>
          <a:xfrm>
            <a:off x="0" y="775504"/>
            <a:ext cx="12192000" cy="5816977"/>
          </a:xfrm>
          <a:prstGeom prst="rect">
            <a:avLst/>
          </a:prstGeom>
          <a:noFill/>
        </p:spPr>
        <p:txBody>
          <a:bodyPr wrap="square" rtlCol="0">
            <a:spAutoFit/>
          </a:bodyPr>
          <a:lstStyle/>
          <a:p>
            <a:r>
              <a:rPr lang="en-US" sz="3600" b="1" dirty="0"/>
              <a:t>1. Data Acquisition Module :</a:t>
            </a:r>
          </a:p>
          <a:p>
            <a:pPr marL="285750" indent="-285750">
              <a:buFont typeface="Arial" panose="020B0604020202020204" pitchFamily="34" charset="0"/>
              <a:buChar char="•"/>
            </a:pPr>
            <a:r>
              <a:rPr lang="en-US" sz="2800" dirty="0"/>
              <a:t>Captures sign language gestures using a camera or specialized hardware (e.g., data gloves).</a:t>
            </a:r>
          </a:p>
          <a:p>
            <a:pPr marL="285750" indent="-285750">
              <a:buFont typeface="Arial" panose="020B0604020202020204" pitchFamily="34" charset="0"/>
              <a:buChar char="•"/>
            </a:pPr>
            <a:r>
              <a:rPr lang="en-US" sz="2800" dirty="0"/>
              <a:t>Records the video or sensor data of the user's signing movements.</a:t>
            </a:r>
          </a:p>
          <a:p>
            <a:pPr marL="285750" indent="-285750">
              <a:buFont typeface="Arial" panose="020B0604020202020204" pitchFamily="34" charset="0"/>
              <a:buChar char="•"/>
            </a:pPr>
            <a:r>
              <a:rPr lang="en-US" sz="2800" dirty="0"/>
              <a:t> Preprocesses the captured data to remove noise and inconsistencies.</a:t>
            </a:r>
          </a:p>
          <a:p>
            <a:pPr marL="285750" indent="-285750">
              <a:buFont typeface="Arial" panose="020B0604020202020204" pitchFamily="34" charset="0"/>
              <a:buChar char="•"/>
            </a:pPr>
            <a:r>
              <a:rPr lang="en-US" sz="2800" dirty="0"/>
              <a:t> Segments the video into individual signs or frames for analysis.</a:t>
            </a:r>
          </a:p>
          <a:p>
            <a:pPr marL="285750" indent="-285750">
              <a:buFont typeface="Arial" panose="020B0604020202020204" pitchFamily="34" charset="0"/>
              <a:buChar char="•"/>
            </a:pPr>
            <a:r>
              <a:rPr lang="en-US" sz="2800" dirty="0"/>
              <a:t>Extracts key features from the data relevant to sign recognition, such as hand shape, movement trajectory, and orientation. May involve techniques like background subtraction and skeletonization to focus on hand and body movements. </a:t>
            </a:r>
          </a:p>
          <a:p>
            <a:pPr marL="285750" indent="-285750">
              <a:buFont typeface="Arial" panose="020B0604020202020204" pitchFamily="34" charset="0"/>
              <a:buChar char="•"/>
            </a:pPr>
            <a:r>
              <a:rPr lang="en-US" sz="2800" dirty="0"/>
              <a:t>Normalizes the extracted features to ensure consistent data representation.</a:t>
            </a:r>
          </a:p>
          <a:p>
            <a:pPr marL="285750" indent="-285750">
              <a:buFont typeface="Arial" panose="020B0604020202020204" pitchFamily="34" charset="0"/>
              <a:buChar char="•"/>
            </a:pPr>
            <a:r>
              <a:rPr lang="en-US" sz="2800" dirty="0"/>
              <a:t>Creates a structured dataset of sign features with corresponding labels (the actual signs being performed).</a:t>
            </a:r>
            <a:endParaRPr lang="en-IN" sz="2800" dirty="0"/>
          </a:p>
        </p:txBody>
      </p:sp>
    </p:spTree>
    <p:extLst>
      <p:ext uri="{BB962C8B-B14F-4D97-AF65-F5344CB8AC3E}">
        <p14:creationId xmlns:p14="http://schemas.microsoft.com/office/powerpoint/2010/main" val="3129662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BA4F01-E814-4C88-1876-63C91E438034}"/>
              </a:ext>
            </a:extLst>
          </p:cNvPr>
          <p:cNvSpPr txBox="1"/>
          <p:nvPr/>
        </p:nvSpPr>
        <p:spPr>
          <a:xfrm>
            <a:off x="0" y="0"/>
            <a:ext cx="12192000" cy="6309420"/>
          </a:xfrm>
          <a:prstGeom prst="rect">
            <a:avLst/>
          </a:prstGeom>
          <a:noFill/>
        </p:spPr>
        <p:txBody>
          <a:bodyPr wrap="square" rtlCol="0">
            <a:spAutoFit/>
          </a:bodyPr>
          <a:lstStyle/>
          <a:p>
            <a:r>
              <a:rPr lang="en-US" sz="4000" b="1" dirty="0"/>
              <a:t>2. Sign Language Recognition Module  :</a:t>
            </a:r>
          </a:p>
          <a:p>
            <a:pPr marL="285750" indent="-285750">
              <a:buFont typeface="Arial" panose="020B0604020202020204" pitchFamily="34" charset="0"/>
              <a:buChar char="•"/>
            </a:pPr>
            <a:r>
              <a:rPr lang="en-US" sz="2800" dirty="0"/>
              <a:t>Employs deep learning models, such as Convolutional Neural Networks (CNNs) or Recurrent Neural Networks (RNNs).</a:t>
            </a:r>
          </a:p>
          <a:p>
            <a:pPr marL="285750" indent="-285750">
              <a:buFont typeface="Arial" panose="020B0604020202020204" pitchFamily="34" charset="0"/>
              <a:buChar char="•"/>
            </a:pPr>
            <a:r>
              <a:rPr lang="en-US" sz="2800" dirty="0"/>
              <a:t>These models are trained on a large and diverse sign language dataset containing labelled examples of various signs. </a:t>
            </a:r>
          </a:p>
          <a:p>
            <a:pPr marL="285750" indent="-285750">
              <a:buFont typeface="Arial" panose="020B0604020202020204" pitchFamily="34" charset="0"/>
              <a:buChar char="•"/>
            </a:pPr>
            <a:r>
              <a:rPr lang="en-US" sz="2800" dirty="0"/>
              <a:t>The trained model analyzes the preprocessed data (extracted features) from the user's signs. </a:t>
            </a:r>
          </a:p>
          <a:p>
            <a:pPr marL="285750" indent="-285750">
              <a:buFont typeface="Arial" panose="020B0604020202020204" pitchFamily="34" charset="0"/>
              <a:buChar char="•"/>
            </a:pPr>
            <a:r>
              <a:rPr lang="en-US" sz="2800" dirty="0"/>
              <a:t>Identifies patterns within the features that correspond to specific signs.</a:t>
            </a:r>
          </a:p>
          <a:p>
            <a:pPr marL="285750" indent="-285750">
              <a:buFont typeface="Arial" panose="020B0604020202020204" pitchFamily="34" charset="0"/>
              <a:buChar char="•"/>
            </a:pPr>
            <a:r>
              <a:rPr lang="en-US" sz="2800" dirty="0"/>
              <a:t>Outputs the recognized signs with a confidence score indicating the certainty of the prediction.</a:t>
            </a:r>
          </a:p>
          <a:p>
            <a:pPr marL="285750" indent="-285750">
              <a:buFont typeface="Arial" panose="020B0604020202020204" pitchFamily="34" charset="0"/>
              <a:buChar char="•"/>
            </a:pPr>
            <a:r>
              <a:rPr lang="en-US" sz="2800" dirty="0"/>
              <a:t>May handle variations in signing styles and hand placements through robust model architectures.</a:t>
            </a:r>
          </a:p>
          <a:p>
            <a:pPr marL="285750" indent="-285750">
              <a:buFont typeface="Arial" panose="020B0604020202020204" pitchFamily="34" charset="0"/>
              <a:buChar char="•"/>
            </a:pPr>
            <a:r>
              <a:rPr lang="en-US" sz="2800" dirty="0"/>
              <a:t>Continuously learns and improves its recognition accuracy with exposure to new data.</a:t>
            </a:r>
            <a:endParaRPr lang="en-IN" sz="2800" dirty="0"/>
          </a:p>
        </p:txBody>
      </p:sp>
    </p:spTree>
    <p:extLst>
      <p:ext uri="{BB962C8B-B14F-4D97-AF65-F5344CB8AC3E}">
        <p14:creationId xmlns:p14="http://schemas.microsoft.com/office/powerpoint/2010/main" val="586199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87B12A9-A2B7-3E70-968C-C59125EDC8C8}"/>
              </a:ext>
            </a:extLst>
          </p:cNvPr>
          <p:cNvSpPr txBox="1"/>
          <p:nvPr/>
        </p:nvSpPr>
        <p:spPr>
          <a:xfrm>
            <a:off x="0" y="0"/>
            <a:ext cx="12192000" cy="5386090"/>
          </a:xfrm>
          <a:prstGeom prst="rect">
            <a:avLst/>
          </a:prstGeom>
          <a:noFill/>
        </p:spPr>
        <p:txBody>
          <a:bodyPr wrap="square">
            <a:spAutoFit/>
          </a:bodyPr>
          <a:lstStyle/>
          <a:p>
            <a:r>
              <a:rPr lang="en-IN" sz="3600" b="1" dirty="0"/>
              <a:t>3. Contextual Analysis :</a:t>
            </a:r>
          </a:p>
          <a:p>
            <a:pPr marL="457200" indent="-457200">
              <a:buFont typeface="Arial" panose="020B0604020202020204" pitchFamily="34" charset="0"/>
              <a:buChar char="•"/>
            </a:pPr>
            <a:r>
              <a:rPr lang="en-IN" sz="2800" dirty="0" err="1"/>
              <a:t>Analyzes</a:t>
            </a:r>
            <a:r>
              <a:rPr lang="en-IN" sz="2800" dirty="0"/>
              <a:t> additional information beyond hand gestures to potentially improve recognition and prediction.</a:t>
            </a:r>
          </a:p>
          <a:p>
            <a:pPr marL="285750" indent="-285750">
              <a:buFont typeface="Arial" panose="020B0604020202020204" pitchFamily="34" charset="0"/>
              <a:buChar char="•"/>
            </a:pPr>
            <a:r>
              <a:rPr lang="en-IN" sz="2800" dirty="0"/>
              <a:t>This might include data like:    </a:t>
            </a:r>
          </a:p>
          <a:p>
            <a:pPr marL="285750" indent="-285750">
              <a:buFont typeface="Wingdings" panose="05000000000000000000" pitchFamily="2" charset="2"/>
              <a:buChar char="v"/>
            </a:pPr>
            <a:r>
              <a:rPr lang="en-IN" sz="2800" dirty="0"/>
              <a:t>Facial expressions that can convey emotions and context relevant to the signs.   </a:t>
            </a:r>
          </a:p>
          <a:p>
            <a:pPr marL="285750" indent="-285750">
              <a:buFont typeface="Wingdings" panose="05000000000000000000" pitchFamily="2" charset="2"/>
              <a:buChar char="v"/>
            </a:pPr>
            <a:r>
              <a:rPr lang="en-IN" sz="2800" dirty="0"/>
              <a:t>Hand position relative to the body for disambiguating similar-looking signs.   </a:t>
            </a:r>
          </a:p>
          <a:p>
            <a:pPr marL="285750" indent="-285750">
              <a:buFont typeface="Wingdings" panose="05000000000000000000" pitchFamily="2" charset="2"/>
              <a:buChar char="v"/>
            </a:pPr>
            <a:r>
              <a:rPr lang="en-IN" sz="2800" dirty="0"/>
              <a:t>Surrounding environment or objects that can provide context.</a:t>
            </a:r>
          </a:p>
          <a:p>
            <a:pPr marL="285750" indent="-285750">
              <a:buFont typeface="Arial" panose="020B0604020202020204" pitchFamily="34" charset="0"/>
              <a:buChar char="•"/>
            </a:pPr>
            <a:r>
              <a:rPr lang="en-IN" sz="2800" dirty="0"/>
              <a:t>Utilizes deep learning models trained to recognize facial expressions and hand placements.</a:t>
            </a:r>
          </a:p>
          <a:p>
            <a:pPr marL="285750" indent="-285750">
              <a:buFont typeface="Arial" panose="020B0604020202020204" pitchFamily="34" charset="0"/>
              <a:buChar char="•"/>
            </a:pPr>
            <a:r>
              <a:rPr lang="en-IN" sz="2800" dirty="0"/>
              <a:t>Alternatively, rule-based approaches can be used for specific contexts.</a:t>
            </a:r>
          </a:p>
          <a:p>
            <a:pPr marL="285750" indent="-285750">
              <a:buFont typeface="Arial" panose="020B0604020202020204" pitchFamily="34" charset="0"/>
              <a:buChar char="•"/>
            </a:pPr>
            <a:r>
              <a:rPr lang="en-IN" sz="2800" dirty="0"/>
              <a:t> Integrates the contextual information with the recognized signs for better understanding.</a:t>
            </a:r>
          </a:p>
        </p:txBody>
      </p:sp>
    </p:spTree>
    <p:extLst>
      <p:ext uri="{BB962C8B-B14F-4D97-AF65-F5344CB8AC3E}">
        <p14:creationId xmlns:p14="http://schemas.microsoft.com/office/powerpoint/2010/main" val="23999686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F4DAE3-D470-DA8B-DCF6-B9949DB75A7D}"/>
              </a:ext>
            </a:extLst>
          </p:cNvPr>
          <p:cNvSpPr txBox="1"/>
          <p:nvPr/>
        </p:nvSpPr>
        <p:spPr>
          <a:xfrm>
            <a:off x="0" y="0"/>
            <a:ext cx="12192000" cy="5386090"/>
          </a:xfrm>
          <a:prstGeom prst="rect">
            <a:avLst/>
          </a:prstGeom>
          <a:noFill/>
        </p:spPr>
        <p:txBody>
          <a:bodyPr wrap="square">
            <a:spAutoFit/>
          </a:bodyPr>
          <a:lstStyle/>
          <a:p>
            <a:r>
              <a:rPr lang="en-IN" sz="3600" b="1" dirty="0"/>
              <a:t>4. Next-Word Prediction :</a:t>
            </a:r>
          </a:p>
          <a:p>
            <a:pPr marL="457200" indent="-457200">
              <a:buFont typeface="Arial" panose="020B0604020202020204" pitchFamily="34" charset="0"/>
              <a:buChar char="•"/>
            </a:pPr>
            <a:r>
              <a:rPr lang="en-IN" sz="2800" dirty="0"/>
              <a:t>Leverages a language model, such as a Recurrent Neural Network (RNN) with Long Short-Term Memory (LSTM) units.</a:t>
            </a:r>
          </a:p>
          <a:p>
            <a:pPr marL="457200" indent="-457200">
              <a:buFont typeface="Arial" panose="020B0604020202020204" pitchFamily="34" charset="0"/>
              <a:buChar char="•"/>
            </a:pPr>
            <a:r>
              <a:rPr lang="en-IN" sz="2800" dirty="0"/>
              <a:t>These models are trained on a massive text corpus (collection of written text) to learn language patterns and word relationships.</a:t>
            </a:r>
          </a:p>
          <a:p>
            <a:pPr marL="457200" indent="-457200">
              <a:buFont typeface="Arial" panose="020B0604020202020204" pitchFamily="34" charset="0"/>
              <a:buChar char="•"/>
            </a:pPr>
            <a:r>
              <a:rPr lang="en-IN" sz="2800" dirty="0"/>
              <a:t> Receives the recognized signs and contextual information (if available) as input.</a:t>
            </a:r>
          </a:p>
          <a:p>
            <a:pPr marL="457200" indent="-457200">
              <a:buFont typeface="Arial" panose="020B0604020202020204" pitchFamily="34" charset="0"/>
              <a:buChar char="•"/>
            </a:pPr>
            <a:r>
              <a:rPr lang="en-IN" sz="2800" dirty="0" err="1"/>
              <a:t>Analyzes</a:t>
            </a:r>
            <a:r>
              <a:rPr lang="en-IN" sz="2800" dirty="0"/>
              <a:t> the sequence of recognized signs and their meaning in the context of the conversation.</a:t>
            </a:r>
          </a:p>
          <a:p>
            <a:pPr marL="457200" indent="-457200">
              <a:buFont typeface="Arial" panose="020B0604020202020204" pitchFamily="34" charset="0"/>
              <a:buChar char="•"/>
            </a:pPr>
            <a:r>
              <a:rPr lang="en-IN" sz="2800" dirty="0"/>
              <a:t>Predicts the most likely word(s) that the user intends to communicate next.</a:t>
            </a:r>
          </a:p>
          <a:p>
            <a:pPr marL="457200" indent="-457200">
              <a:buFont typeface="Arial" panose="020B0604020202020204" pitchFamily="34" charset="0"/>
              <a:buChar char="•"/>
            </a:pPr>
            <a:r>
              <a:rPr lang="en-IN" sz="2800" dirty="0"/>
              <a:t>Considers the statistical probability of words following each other in a sentence.</a:t>
            </a:r>
          </a:p>
          <a:p>
            <a:pPr marL="457200" indent="-457200">
              <a:buFont typeface="Arial" panose="020B0604020202020204" pitchFamily="34" charset="0"/>
              <a:buChar char="•"/>
            </a:pPr>
            <a:r>
              <a:rPr lang="en-IN" sz="2800" dirty="0"/>
              <a:t>Adapts its predictions based on the ongoing conversation and user's signing style.</a:t>
            </a:r>
          </a:p>
        </p:txBody>
      </p:sp>
    </p:spTree>
    <p:extLst>
      <p:ext uri="{BB962C8B-B14F-4D97-AF65-F5344CB8AC3E}">
        <p14:creationId xmlns:p14="http://schemas.microsoft.com/office/powerpoint/2010/main" val="1815127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789BAC-3681-914E-1A1B-4A9F32224843}"/>
              </a:ext>
            </a:extLst>
          </p:cNvPr>
          <p:cNvSpPr txBox="1"/>
          <p:nvPr/>
        </p:nvSpPr>
        <p:spPr>
          <a:xfrm>
            <a:off x="0" y="0"/>
            <a:ext cx="12192000" cy="4216539"/>
          </a:xfrm>
          <a:prstGeom prst="rect">
            <a:avLst/>
          </a:prstGeom>
          <a:noFill/>
        </p:spPr>
        <p:txBody>
          <a:bodyPr wrap="square">
            <a:spAutoFit/>
          </a:bodyPr>
          <a:lstStyle/>
          <a:p>
            <a:r>
              <a:rPr lang="en-IN" sz="4400" b="1" dirty="0"/>
              <a:t>5. Output Module :</a:t>
            </a:r>
          </a:p>
          <a:p>
            <a:pPr marL="571500" indent="-571500">
              <a:buFont typeface="Arial" panose="020B0604020202020204" pitchFamily="34" charset="0"/>
              <a:buChar char="•"/>
            </a:pPr>
            <a:r>
              <a:rPr lang="en-IN" sz="2800" dirty="0"/>
              <a:t>Displays the recognized signs and predicted words on a user interface (screen or other display).</a:t>
            </a:r>
          </a:p>
          <a:p>
            <a:pPr marL="571500" indent="-571500">
              <a:buFont typeface="Arial" panose="020B0604020202020204" pitchFamily="34" charset="0"/>
              <a:buChar char="•"/>
            </a:pPr>
            <a:r>
              <a:rPr lang="en-IN" sz="2800" dirty="0"/>
              <a:t>Presents the information in a clear and user-friendly format.</a:t>
            </a:r>
          </a:p>
          <a:p>
            <a:pPr marL="571500" indent="-571500">
              <a:buFont typeface="Arial" panose="020B0604020202020204" pitchFamily="34" charset="0"/>
              <a:buChar char="•"/>
            </a:pPr>
            <a:r>
              <a:rPr lang="en-IN" sz="2800" dirty="0"/>
              <a:t>Optionally converts the output to spoken language using Text-to-Speech (TTS) synthesis for broader communication.</a:t>
            </a:r>
          </a:p>
          <a:p>
            <a:pPr marL="571500" indent="-571500">
              <a:buFont typeface="Arial" panose="020B0604020202020204" pitchFamily="34" charset="0"/>
              <a:buChar char="•"/>
            </a:pPr>
            <a:r>
              <a:rPr lang="en-IN" sz="2800" dirty="0"/>
              <a:t>Allows users to review and edit the recognized and predicted words as needed.</a:t>
            </a:r>
          </a:p>
          <a:p>
            <a:pPr marL="571500" indent="-571500">
              <a:buFont typeface="Arial" panose="020B0604020202020204" pitchFamily="34" charset="0"/>
              <a:buChar char="•"/>
            </a:pPr>
            <a:r>
              <a:rPr lang="en-IN" sz="2800" dirty="0"/>
              <a:t>May provide additional information like confidence scores for both recognition and prediction.</a:t>
            </a:r>
          </a:p>
        </p:txBody>
      </p:sp>
    </p:spTree>
    <p:extLst>
      <p:ext uri="{BB962C8B-B14F-4D97-AF65-F5344CB8AC3E}">
        <p14:creationId xmlns:p14="http://schemas.microsoft.com/office/powerpoint/2010/main" val="3774674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D2BFE41-D79D-91F8-181A-DA1AFD7734E8}"/>
              </a:ext>
            </a:extLst>
          </p:cNvPr>
          <p:cNvPicPr>
            <a:picLocks noChangeAspect="1"/>
          </p:cNvPicPr>
          <p:nvPr/>
        </p:nvPicPr>
        <p:blipFill>
          <a:blip r:embed="rId2"/>
          <a:stretch>
            <a:fillRect/>
          </a:stretch>
        </p:blipFill>
        <p:spPr>
          <a:xfrm>
            <a:off x="913707" y="1418871"/>
            <a:ext cx="10440093" cy="5167124"/>
          </a:xfrm>
          <a:prstGeom prst="rect">
            <a:avLst/>
          </a:prstGeom>
        </p:spPr>
      </p:pic>
      <p:sp>
        <p:nvSpPr>
          <p:cNvPr id="2" name="TextBox 1">
            <a:extLst>
              <a:ext uri="{FF2B5EF4-FFF2-40B4-BE49-F238E27FC236}">
                <a16:creationId xmlns:a16="http://schemas.microsoft.com/office/drawing/2014/main" id="{3537193F-8336-FCF6-8338-A0020166A85F}"/>
              </a:ext>
            </a:extLst>
          </p:cNvPr>
          <p:cNvSpPr txBox="1"/>
          <p:nvPr/>
        </p:nvSpPr>
        <p:spPr>
          <a:xfrm>
            <a:off x="1122744" y="185195"/>
            <a:ext cx="10440093" cy="769441"/>
          </a:xfrm>
          <a:prstGeom prst="rect">
            <a:avLst/>
          </a:prstGeom>
          <a:noFill/>
        </p:spPr>
        <p:txBody>
          <a:bodyPr wrap="square" rtlCol="0">
            <a:spAutoFit/>
          </a:bodyPr>
          <a:lstStyle/>
          <a:p>
            <a:r>
              <a:rPr lang="en-US" sz="4400" dirty="0"/>
              <a:t>Detailed System Diagram</a:t>
            </a:r>
            <a:endParaRPr lang="en-IN" sz="4400" dirty="0"/>
          </a:p>
        </p:txBody>
      </p:sp>
    </p:spTree>
    <p:extLst>
      <p:ext uri="{BB962C8B-B14F-4D97-AF65-F5344CB8AC3E}">
        <p14:creationId xmlns:p14="http://schemas.microsoft.com/office/powerpoint/2010/main" val="756244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150B5-FA4F-2DE5-2BF6-D410B69A86B0}"/>
              </a:ext>
            </a:extLst>
          </p:cNvPr>
          <p:cNvSpPr>
            <a:spLocks noGrp="1"/>
          </p:cNvSpPr>
          <p:nvPr>
            <p:ph type="title"/>
          </p:nvPr>
        </p:nvSpPr>
        <p:spPr/>
        <p:txBody>
          <a:bodyPr>
            <a:normAutofit/>
          </a:bodyPr>
          <a:lstStyle/>
          <a:p>
            <a:r>
              <a:rPr lang="en-IN" b="1" dirty="0">
                <a:solidFill>
                  <a:schemeClr val="accent1"/>
                </a:solidFill>
              </a:rPr>
              <a:t>Challenges and Future Work:</a:t>
            </a:r>
          </a:p>
        </p:txBody>
      </p:sp>
      <p:sp>
        <p:nvSpPr>
          <p:cNvPr id="3" name="Content Placeholder 2">
            <a:extLst>
              <a:ext uri="{FF2B5EF4-FFF2-40B4-BE49-F238E27FC236}">
                <a16:creationId xmlns:a16="http://schemas.microsoft.com/office/drawing/2014/main" id="{85DE70F9-5AAB-80F9-AA66-DBBD1E6BB476}"/>
              </a:ext>
            </a:extLst>
          </p:cNvPr>
          <p:cNvSpPr>
            <a:spLocks noGrp="1"/>
          </p:cNvSpPr>
          <p:nvPr>
            <p:ph idx="1"/>
          </p:nvPr>
        </p:nvSpPr>
        <p:spPr/>
        <p:txBody>
          <a:bodyPr>
            <a:normAutofit/>
          </a:bodyPr>
          <a:lstStyle/>
          <a:p>
            <a:r>
              <a:rPr lang="en-US" sz="3200" dirty="0"/>
              <a:t>Limited sign language data: Requires continuous efforts to collect and annotate large sign language datasets for training robust models.</a:t>
            </a:r>
          </a:p>
          <a:p>
            <a:r>
              <a:rPr lang="en-US" sz="3200" dirty="0"/>
              <a:t>Contextual understanding: Incorporating deeper context analysis, such as facial expressions and emotions, to improve sign recognition and prediction accuracy.</a:t>
            </a:r>
          </a:p>
          <a:p>
            <a:r>
              <a:rPr lang="en-US" sz="3200" dirty="0"/>
              <a:t>Personalization: Adapting the system to individual user preferences and signing styles over time.</a:t>
            </a:r>
            <a:endParaRPr lang="en-IN" sz="3200" dirty="0"/>
          </a:p>
        </p:txBody>
      </p:sp>
    </p:spTree>
    <p:extLst>
      <p:ext uri="{BB962C8B-B14F-4D97-AF65-F5344CB8AC3E}">
        <p14:creationId xmlns:p14="http://schemas.microsoft.com/office/powerpoint/2010/main" val="4127237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308D3-1C5E-80F0-96EB-307BAE947ABE}"/>
              </a:ext>
            </a:extLst>
          </p:cNvPr>
          <p:cNvSpPr>
            <a:spLocks noGrp="1"/>
          </p:cNvSpPr>
          <p:nvPr>
            <p:ph type="title"/>
          </p:nvPr>
        </p:nvSpPr>
        <p:spPr/>
        <p:txBody>
          <a:bodyPr/>
          <a:lstStyle/>
          <a:p>
            <a:r>
              <a:rPr lang="en-US" b="1" dirty="0">
                <a:solidFill>
                  <a:schemeClr val="accent1"/>
                </a:solidFill>
              </a:rPr>
              <a:t>Outline Of The Project		</a:t>
            </a:r>
            <a:endParaRPr lang="en-IN" dirty="0"/>
          </a:p>
        </p:txBody>
      </p:sp>
      <p:sp>
        <p:nvSpPr>
          <p:cNvPr id="4" name="Rectangle 1">
            <a:extLst>
              <a:ext uri="{FF2B5EF4-FFF2-40B4-BE49-F238E27FC236}">
                <a16:creationId xmlns:a16="http://schemas.microsoft.com/office/drawing/2014/main" id="{30D16AA2-2999-5C74-FB18-516A65CC113A}"/>
              </a:ext>
            </a:extLst>
          </p:cNvPr>
          <p:cNvSpPr>
            <a:spLocks noGrp="1" noChangeArrowheads="1"/>
          </p:cNvSpPr>
          <p:nvPr>
            <p:ph idx="1"/>
          </p:nvPr>
        </p:nvSpPr>
        <p:spPr bwMode="auto">
          <a:xfrm>
            <a:off x="172994" y="2386294"/>
            <a:ext cx="11726563"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kumimoji="0" lang="en-US" altLang="en-US" sz="2400" b="1" i="0" u="none" strike="noStrike" cap="none" normalizeH="0" baseline="0" dirty="0">
                <a:ln>
                  <a:noFill/>
                </a:ln>
                <a:solidFill>
                  <a:srgbClr val="1F1F1F"/>
                </a:solidFill>
                <a:effectLst/>
                <a:latin typeface="Google Sans"/>
              </a:rPr>
              <a:t>1. Problem: Communication gap for sign language users.</a:t>
            </a:r>
          </a:p>
          <a:p>
            <a:pPr marL="0" indent="0" eaLnBrk="0" fontAlgn="base" hangingPunct="0">
              <a:lnSpc>
                <a:spcPct val="100000"/>
              </a:lnSpc>
              <a:spcBef>
                <a:spcPct val="0"/>
              </a:spcBef>
              <a:spcAft>
                <a:spcPct val="0"/>
              </a:spcAft>
              <a:buNone/>
            </a:pPr>
            <a:r>
              <a:rPr kumimoji="0" lang="en-US" altLang="en-US" sz="2400" b="1" i="0" u="none" strike="noStrike" cap="none" normalizeH="0" baseline="0" dirty="0">
                <a:ln>
                  <a:noFill/>
                </a:ln>
                <a:solidFill>
                  <a:srgbClr val="1F1F1F"/>
                </a:solidFill>
                <a:effectLst/>
                <a:latin typeface="Google Sans"/>
              </a:rPr>
              <a:t>2. Solution: AI system for sign recognition + next-word prediction.</a:t>
            </a:r>
          </a:p>
          <a:p>
            <a:pPr marL="0" indent="0" eaLnBrk="0" fontAlgn="base" hangingPunct="0">
              <a:lnSpc>
                <a:spcPct val="100000"/>
              </a:lnSpc>
              <a:spcBef>
                <a:spcPct val="0"/>
              </a:spcBef>
              <a:spcAft>
                <a:spcPct val="0"/>
              </a:spcAft>
              <a:buNone/>
            </a:pPr>
            <a:r>
              <a:rPr lang="en-US" altLang="en-US" sz="2400" b="1" dirty="0">
                <a:solidFill>
                  <a:srgbClr val="1F1F1F"/>
                </a:solidFill>
                <a:latin typeface="Google Sans"/>
              </a:rPr>
              <a:t>3.Literature Review </a:t>
            </a:r>
            <a:endParaRPr kumimoji="0" lang="en-US" altLang="en-US" sz="2400" b="1" i="0" u="none" strike="noStrike" cap="none" normalizeH="0" baseline="0" dirty="0">
              <a:ln>
                <a:noFill/>
              </a:ln>
              <a:solidFill>
                <a:srgbClr val="1F1F1F"/>
              </a:solidFill>
              <a:effectLst/>
              <a:latin typeface="Google Sans"/>
            </a:endParaRPr>
          </a:p>
          <a:p>
            <a:pPr marL="0" indent="0" eaLnBrk="0" fontAlgn="base" hangingPunct="0">
              <a:lnSpc>
                <a:spcPct val="100000"/>
              </a:lnSpc>
              <a:spcBef>
                <a:spcPct val="0"/>
              </a:spcBef>
              <a:spcAft>
                <a:spcPct val="0"/>
              </a:spcAft>
              <a:buNone/>
            </a:pPr>
            <a:r>
              <a:rPr lang="en-US" altLang="en-US" sz="2400" b="1" dirty="0">
                <a:solidFill>
                  <a:srgbClr val="1F1F1F"/>
                </a:solidFill>
                <a:latin typeface="Google Sans"/>
              </a:rPr>
              <a:t>4.</a:t>
            </a:r>
            <a:r>
              <a:rPr kumimoji="0" lang="en-US" altLang="en-US" sz="2400" b="1" i="0" u="none" strike="noStrike" cap="none" normalizeH="0" baseline="0" dirty="0">
                <a:ln>
                  <a:noFill/>
                </a:ln>
                <a:solidFill>
                  <a:srgbClr val="1F1F1F"/>
                </a:solidFill>
                <a:effectLst/>
                <a:latin typeface="Google Sans"/>
              </a:rPr>
              <a:t> System Design: * Capture signs (camera) * Recognize signs (deep learning) * Predict next word (language model) * Display output (text, speech)</a:t>
            </a:r>
          </a:p>
          <a:p>
            <a:pPr marL="0" indent="0" eaLnBrk="0" fontAlgn="base" hangingPunct="0">
              <a:lnSpc>
                <a:spcPct val="100000"/>
              </a:lnSpc>
              <a:spcBef>
                <a:spcPct val="0"/>
              </a:spcBef>
              <a:spcAft>
                <a:spcPct val="0"/>
              </a:spcAft>
              <a:buNone/>
            </a:pPr>
            <a:r>
              <a:rPr lang="en-US" altLang="en-US" sz="2400" b="1" dirty="0">
                <a:solidFill>
                  <a:srgbClr val="1F1F1F"/>
                </a:solidFill>
                <a:latin typeface="Google Sans"/>
              </a:rPr>
              <a:t>5</a:t>
            </a:r>
            <a:r>
              <a:rPr kumimoji="0" lang="en-US" altLang="en-US" sz="2400" b="1" i="0" u="none" strike="noStrike" cap="none" normalizeH="0" baseline="0" dirty="0">
                <a:ln>
                  <a:noFill/>
                </a:ln>
                <a:solidFill>
                  <a:srgbClr val="1F1F1F"/>
                </a:solidFill>
                <a:effectLst/>
                <a:latin typeface="Google Sans"/>
              </a:rPr>
              <a:t>. Implementation: * Develop core modules (recognition, prediction) * Design user interface</a:t>
            </a:r>
          </a:p>
          <a:p>
            <a:pPr marL="0" indent="0" eaLnBrk="0" fontAlgn="base" hangingPunct="0">
              <a:lnSpc>
                <a:spcPct val="100000"/>
              </a:lnSpc>
              <a:spcBef>
                <a:spcPct val="0"/>
              </a:spcBef>
              <a:spcAft>
                <a:spcPct val="0"/>
              </a:spcAft>
              <a:buNone/>
            </a:pPr>
            <a:r>
              <a:rPr lang="en-US" altLang="en-US" sz="2400" b="1" dirty="0">
                <a:solidFill>
                  <a:srgbClr val="1F1F1F"/>
                </a:solidFill>
                <a:latin typeface="Google Sans"/>
              </a:rPr>
              <a:t>6</a:t>
            </a:r>
            <a:r>
              <a:rPr kumimoji="0" lang="en-US" altLang="en-US" sz="2400" b="1" i="0" u="none" strike="noStrike" cap="none" normalizeH="0" baseline="0" dirty="0">
                <a:ln>
                  <a:noFill/>
                </a:ln>
                <a:solidFill>
                  <a:srgbClr val="1F1F1F"/>
                </a:solidFill>
                <a:effectLst/>
                <a:latin typeface="Google Sans"/>
              </a:rPr>
              <a:t>. Evaluation: * Test sign recognition accuracy * Test next-word prediction accuracy</a:t>
            </a:r>
          </a:p>
          <a:p>
            <a:pPr marL="0" indent="0" eaLnBrk="0" fontAlgn="base" hangingPunct="0">
              <a:lnSpc>
                <a:spcPct val="100000"/>
              </a:lnSpc>
              <a:spcBef>
                <a:spcPct val="0"/>
              </a:spcBef>
              <a:spcAft>
                <a:spcPct val="0"/>
              </a:spcAft>
              <a:buNone/>
            </a:pPr>
            <a:r>
              <a:rPr lang="en-US" altLang="en-US" sz="2400" b="1" dirty="0">
                <a:solidFill>
                  <a:srgbClr val="1F1F1F"/>
                </a:solidFill>
                <a:latin typeface="Google Sans"/>
              </a:rPr>
              <a:t>7</a:t>
            </a:r>
            <a:r>
              <a:rPr kumimoji="0" lang="en-US" altLang="en-US" sz="2400" b="1" i="0" u="none" strike="noStrike" cap="none" normalizeH="0" baseline="0" dirty="0">
                <a:ln>
                  <a:noFill/>
                </a:ln>
                <a:solidFill>
                  <a:srgbClr val="1F1F1F"/>
                </a:solidFill>
                <a:effectLst/>
                <a:latin typeface="Google Sans"/>
              </a:rPr>
              <a:t>. Future Work: * Improve data collection for training * Personalize predictions for individual users</a:t>
            </a:r>
          </a:p>
          <a:p>
            <a:pPr marL="0" indent="0" eaLnBrk="0" fontAlgn="base" hangingPunct="0">
              <a:lnSpc>
                <a:spcPct val="100000"/>
              </a:lnSpc>
              <a:spcBef>
                <a:spcPct val="0"/>
              </a:spcBef>
              <a:spcAft>
                <a:spcPct val="0"/>
              </a:spcAft>
              <a:buNone/>
            </a:pPr>
            <a:r>
              <a:rPr lang="en-US" altLang="en-US" sz="2400" b="1" dirty="0">
                <a:solidFill>
                  <a:srgbClr val="1F1F1F"/>
                </a:solidFill>
                <a:latin typeface="Google Sans"/>
              </a:rPr>
              <a:t>8</a:t>
            </a:r>
            <a:r>
              <a:rPr kumimoji="0" lang="en-US" altLang="en-US" sz="2400" b="1" i="0" u="none" strike="noStrike" cap="none" normalizeH="0" baseline="0" dirty="0">
                <a:ln>
                  <a:noFill/>
                </a:ln>
                <a:solidFill>
                  <a:srgbClr val="1F1F1F"/>
                </a:solidFill>
                <a:effectLst/>
                <a:latin typeface="Google Sans"/>
              </a:rPr>
              <a:t>. Impact: Empower sign language users through enhanced communication.</a:t>
            </a:r>
            <a:endParaRPr kumimoji="0" lang="en-US" altLang="en-US" sz="36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10290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88277-5D70-74EF-A461-209F36FE8074}"/>
              </a:ext>
            </a:extLst>
          </p:cNvPr>
          <p:cNvSpPr>
            <a:spLocks noGrp="1"/>
          </p:cNvSpPr>
          <p:nvPr>
            <p:ph type="title"/>
          </p:nvPr>
        </p:nvSpPr>
        <p:spPr/>
        <p:txBody>
          <a:bodyPr/>
          <a:lstStyle/>
          <a:p>
            <a:r>
              <a:rPr lang="en-IN" dirty="0"/>
              <a:t>Data Set</a:t>
            </a:r>
          </a:p>
        </p:txBody>
      </p:sp>
      <p:sp>
        <p:nvSpPr>
          <p:cNvPr id="9" name="TextBox 8">
            <a:extLst>
              <a:ext uri="{FF2B5EF4-FFF2-40B4-BE49-F238E27FC236}">
                <a16:creationId xmlns:a16="http://schemas.microsoft.com/office/drawing/2014/main" id="{ED417908-3661-25BD-F89D-AB0FB1B8C69D}"/>
              </a:ext>
            </a:extLst>
          </p:cNvPr>
          <p:cNvSpPr txBox="1"/>
          <p:nvPr/>
        </p:nvSpPr>
        <p:spPr>
          <a:xfrm>
            <a:off x="738130" y="1432193"/>
            <a:ext cx="11038901" cy="563231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400" b="1" i="0" u="none" strike="noStrike" cap="none" normalizeH="0" baseline="0" dirty="0">
                <a:ln>
                  <a:noFill/>
                </a:ln>
                <a:effectLst/>
              </a:rPr>
              <a:t>Directory Structure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effectLst/>
              </a:rPr>
              <a:t>Root directory: ./data</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effectLst/>
              </a:rPr>
              <a:t>Subdirectories for each class (0 to 2)</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effectLst/>
              </a:rPr>
              <a:t>Each class contains 100 images (0.jpg to 99.jpg)</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400" b="1" i="0" u="none" strike="noStrike" cap="none" normalizeH="0" baseline="0" dirty="0">
                <a:ln>
                  <a:noFill/>
                </a:ln>
                <a:effectLst/>
              </a:rPr>
              <a:t>Image Collection Process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effectLst/>
              </a:rPr>
              <a:t>Webcam Access: Utilizes OpenCV (cv2.VideoCapture(0)) to access default webcam.</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effectLst/>
              </a:rPr>
              <a:t>User Interaction: Press 'Q' to start capturing images for each class.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effectLst/>
              </a:rPr>
              <a:t>Image Capture: Auto-captures and saves 100 images per class into respective folders.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400" b="1" i="0" u="none" strike="noStrike" cap="none" normalizeH="0" baseline="0" dirty="0">
                <a:ln>
                  <a:noFill/>
                </a:ln>
                <a:effectLst/>
              </a:rPr>
              <a:t>Dataset Details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effectLst/>
              </a:rPr>
              <a:t>Image Format: JPEG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effectLst/>
              </a:rPr>
              <a:t>Image Count: 100 images per class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effectLst/>
              </a:rPr>
              <a:t>Usage: Training dataset for image classification models.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effectLst/>
            </a:endParaRPr>
          </a:p>
        </p:txBody>
      </p:sp>
    </p:spTree>
    <p:extLst>
      <p:ext uri="{BB962C8B-B14F-4D97-AF65-F5344CB8AC3E}">
        <p14:creationId xmlns:p14="http://schemas.microsoft.com/office/powerpoint/2010/main" val="16334537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87F1D-09A3-8753-1138-4A37DDA1507A}"/>
              </a:ext>
            </a:extLst>
          </p:cNvPr>
          <p:cNvSpPr>
            <a:spLocks noGrp="1"/>
          </p:cNvSpPr>
          <p:nvPr>
            <p:ph type="title"/>
          </p:nvPr>
        </p:nvSpPr>
        <p:spPr/>
        <p:txBody>
          <a:bodyPr/>
          <a:lstStyle/>
          <a:p>
            <a:r>
              <a:rPr lang="en-US" dirty="0"/>
              <a:t>Pre Processing</a:t>
            </a:r>
            <a:endParaRPr lang="en-IN" dirty="0"/>
          </a:p>
        </p:txBody>
      </p:sp>
      <p:sp>
        <p:nvSpPr>
          <p:cNvPr id="10" name="TextBox 9">
            <a:extLst>
              <a:ext uri="{FF2B5EF4-FFF2-40B4-BE49-F238E27FC236}">
                <a16:creationId xmlns:a16="http://schemas.microsoft.com/office/drawing/2014/main" id="{B1CBE95A-1AEB-9587-1075-BC31DF5B2814}"/>
              </a:ext>
            </a:extLst>
          </p:cNvPr>
          <p:cNvSpPr txBox="1"/>
          <p:nvPr/>
        </p:nvSpPr>
        <p:spPr>
          <a:xfrm>
            <a:off x="838199" y="1465242"/>
            <a:ext cx="11115101" cy="526297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dirty="0">
              <a:ln>
                <a:noFill/>
              </a:ln>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AutoNum type="arabicPeriod"/>
              <a:tabLst/>
              <a:defRPr/>
            </a:pPr>
            <a:r>
              <a:rPr kumimoji="0" lang="en-US" altLang="en-US" sz="2400" b="1" i="0" u="none" strike="noStrike" kern="1200" cap="none" spc="0" normalizeH="0" baseline="0" noProof="0" dirty="0">
                <a:ln>
                  <a:noFill/>
                </a:ln>
                <a:effectLst/>
                <a:uLnTx/>
                <a:uFillTx/>
                <a:latin typeface="Söhne"/>
                <a:ea typeface="+mn-ea"/>
                <a:cs typeface="+mn-cs"/>
              </a:rPr>
              <a:t>Objective of Pre-Processing</a:t>
            </a:r>
          </a:p>
          <a:p>
            <a:pPr marL="457200" marR="0" lvl="1" indent="0" algn="l" defTabSz="914400" rtl="0" eaLnBrk="0" fontAlgn="base" latinLnBrk="0" hangingPunct="0">
              <a:lnSpc>
                <a:spcPct val="100000"/>
              </a:lnSpc>
              <a:spcBef>
                <a:spcPct val="0"/>
              </a:spcBef>
              <a:spcAft>
                <a:spcPct val="0"/>
              </a:spcAft>
              <a:buClrTx/>
              <a:buSzTx/>
              <a:buFontTx/>
              <a:buChar char="•"/>
              <a:tabLst/>
              <a:defRPr/>
            </a:pPr>
            <a:r>
              <a:rPr kumimoji="0" lang="en-US" altLang="en-US" sz="2400" b="1" i="0" u="none" strike="noStrike" kern="1200" cap="none" spc="0" normalizeH="0" baseline="0" noProof="0" dirty="0">
                <a:ln>
                  <a:noFill/>
                </a:ln>
                <a:effectLst/>
                <a:uLnTx/>
                <a:uFillTx/>
                <a:latin typeface="Söhne"/>
                <a:ea typeface="+mn-ea"/>
                <a:cs typeface="+mn-cs"/>
              </a:rPr>
              <a:t>Prepare and clean data to ensure model accuracy and efficiency.</a:t>
            </a:r>
          </a:p>
          <a:p>
            <a:pPr marL="0" marR="0" lvl="0" indent="0" algn="l" defTabSz="914400" rtl="0" eaLnBrk="0" fontAlgn="base" latinLnBrk="0" hangingPunct="0">
              <a:lnSpc>
                <a:spcPct val="100000"/>
              </a:lnSpc>
              <a:spcBef>
                <a:spcPct val="0"/>
              </a:spcBef>
              <a:spcAft>
                <a:spcPct val="0"/>
              </a:spcAft>
              <a:buClrTx/>
              <a:buSzTx/>
              <a:buFontTx/>
              <a:buAutoNum type="arabicPeriod" startAt="2"/>
              <a:tabLst/>
              <a:defRPr/>
            </a:pPr>
            <a:r>
              <a:rPr kumimoji="0" lang="en-US" altLang="en-US" sz="2400" b="1" i="0" u="none" strike="noStrike" kern="1200" cap="none" spc="0" normalizeH="0" baseline="0" noProof="0" dirty="0">
                <a:ln>
                  <a:noFill/>
                </a:ln>
                <a:effectLst/>
                <a:uLnTx/>
                <a:uFillTx/>
                <a:latin typeface="Söhne"/>
                <a:ea typeface="+mn-ea"/>
                <a:cs typeface="+mn-cs"/>
              </a:rPr>
              <a:t>Consistency in Image Format</a:t>
            </a:r>
          </a:p>
          <a:p>
            <a:pPr marL="457200" marR="0" lvl="1" indent="0" algn="l" defTabSz="914400" rtl="0" eaLnBrk="0" fontAlgn="base" latinLnBrk="0" hangingPunct="0">
              <a:lnSpc>
                <a:spcPct val="100000"/>
              </a:lnSpc>
              <a:spcBef>
                <a:spcPct val="0"/>
              </a:spcBef>
              <a:spcAft>
                <a:spcPct val="0"/>
              </a:spcAft>
              <a:buClrTx/>
              <a:buSzTx/>
              <a:buFontTx/>
              <a:buChar char="•"/>
              <a:tabLst/>
              <a:defRPr/>
            </a:pPr>
            <a:r>
              <a:rPr kumimoji="0" lang="en-US" altLang="en-US" sz="2400" b="1" i="0" u="none" strike="noStrike" kern="1200" cap="none" spc="0" normalizeH="0" baseline="0" noProof="0" dirty="0">
                <a:ln>
                  <a:noFill/>
                </a:ln>
                <a:effectLst/>
                <a:uLnTx/>
                <a:uFillTx/>
                <a:latin typeface="Söhne"/>
                <a:ea typeface="+mn-ea"/>
                <a:cs typeface="+mn-cs"/>
              </a:rPr>
              <a:t>Convert images from BGR to RGB format using </a:t>
            </a:r>
            <a:r>
              <a:rPr kumimoji="0" lang="en-US" altLang="en-US" sz="2400" b="1" i="0" u="none" strike="noStrike" kern="1200" cap="none" spc="0" normalizeH="0" baseline="0" noProof="0" dirty="0">
                <a:ln>
                  <a:noFill/>
                </a:ln>
                <a:effectLst/>
                <a:uLnTx/>
                <a:uFillTx/>
                <a:latin typeface="Söhne Mono"/>
                <a:ea typeface="+mn-ea"/>
                <a:cs typeface="+mn-cs"/>
              </a:rPr>
              <a:t>cv2.cvtColor(</a:t>
            </a:r>
            <a:r>
              <a:rPr kumimoji="0" lang="en-US" altLang="en-US" sz="2400" b="1" i="0" u="none" strike="noStrike" kern="1200" cap="none" spc="0" normalizeH="0" baseline="0" noProof="0" dirty="0" err="1">
                <a:ln>
                  <a:noFill/>
                </a:ln>
                <a:effectLst/>
                <a:uLnTx/>
                <a:uFillTx/>
                <a:latin typeface="Söhne Mono"/>
                <a:ea typeface="+mn-ea"/>
                <a:cs typeface="+mn-cs"/>
              </a:rPr>
              <a:t>img</a:t>
            </a:r>
            <a:r>
              <a:rPr kumimoji="0" lang="en-US" altLang="en-US" sz="2400" b="1" i="0" u="none" strike="noStrike" kern="1200" cap="none" spc="0" normalizeH="0" baseline="0" noProof="0" dirty="0">
                <a:ln>
                  <a:noFill/>
                </a:ln>
                <a:effectLst/>
                <a:uLnTx/>
                <a:uFillTx/>
                <a:latin typeface="Söhne Mono"/>
                <a:ea typeface="+mn-ea"/>
                <a:cs typeface="+mn-cs"/>
              </a:rPr>
              <a:t>, cv2.COLOR_BGR2RGB)</a:t>
            </a:r>
            <a:r>
              <a:rPr kumimoji="0" lang="en-US" altLang="en-US" sz="2400" b="1" i="0" u="none" strike="noStrike" kern="1200" cap="none" spc="0" normalizeH="0" baseline="0" noProof="0" dirty="0">
                <a:ln>
                  <a:noFill/>
                </a:ln>
                <a:effectLst/>
                <a:uLnTx/>
                <a:uFillTx/>
                <a:latin typeface="Söhne"/>
                <a:ea typeface="+mn-ea"/>
                <a:cs typeface="+mn-cs"/>
              </a:rPr>
              <a:t> for compatibility with image processing libraries.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defRPr/>
            </a:pPr>
            <a:r>
              <a:rPr kumimoji="0" lang="en-US" altLang="en-US" sz="2400" b="1" i="0" u="none" strike="noStrike" kern="1200" cap="none" spc="0" normalizeH="0" baseline="0" noProof="0" dirty="0">
                <a:ln>
                  <a:noFill/>
                </a:ln>
                <a:effectLst/>
                <a:uLnTx/>
                <a:uFillTx/>
                <a:latin typeface="Söhne"/>
                <a:ea typeface="+mn-ea"/>
                <a:cs typeface="+mn-cs"/>
              </a:rPr>
              <a:t>Data Structure Organization</a:t>
            </a:r>
          </a:p>
          <a:p>
            <a:pPr marL="457200" marR="0" lvl="1" indent="0" algn="l" defTabSz="914400" rtl="0" eaLnBrk="0" fontAlgn="base" latinLnBrk="0" hangingPunct="0">
              <a:lnSpc>
                <a:spcPct val="100000"/>
              </a:lnSpc>
              <a:spcBef>
                <a:spcPct val="0"/>
              </a:spcBef>
              <a:spcAft>
                <a:spcPct val="0"/>
              </a:spcAft>
              <a:buClrTx/>
              <a:buSzTx/>
              <a:buFontTx/>
              <a:buChar char="•"/>
              <a:tabLst/>
              <a:defRPr/>
            </a:pPr>
            <a:r>
              <a:rPr kumimoji="0" lang="en-US" altLang="en-US" sz="2400" b="1" i="0" u="none" strike="noStrike" kern="1200" cap="none" spc="0" normalizeH="0" baseline="0" noProof="0" dirty="0">
                <a:ln>
                  <a:noFill/>
                </a:ln>
                <a:effectLst/>
                <a:uLnTx/>
                <a:uFillTx/>
                <a:latin typeface="Söhne"/>
                <a:ea typeface="+mn-ea"/>
                <a:cs typeface="+mn-cs"/>
              </a:rPr>
              <a:t>Images are grouped by class within specific directories.</a:t>
            </a:r>
          </a:p>
          <a:p>
            <a:pPr marL="457200" marR="0" lvl="1" indent="0" algn="l" defTabSz="914400" rtl="0" eaLnBrk="0" fontAlgn="base" latinLnBrk="0" hangingPunct="0">
              <a:lnSpc>
                <a:spcPct val="100000"/>
              </a:lnSpc>
              <a:spcBef>
                <a:spcPct val="0"/>
              </a:spcBef>
              <a:spcAft>
                <a:spcPct val="0"/>
              </a:spcAft>
              <a:buClrTx/>
              <a:buSzTx/>
              <a:buFontTx/>
              <a:buChar char="•"/>
              <a:tabLst/>
              <a:defRPr/>
            </a:pPr>
            <a:r>
              <a:rPr kumimoji="0" lang="en-US" altLang="en-US" sz="2400" b="1" i="0" u="none" strike="noStrike" kern="1200" cap="none" spc="0" normalizeH="0" baseline="0" noProof="0" dirty="0">
                <a:ln>
                  <a:noFill/>
                </a:ln>
                <a:effectLst/>
                <a:uLnTx/>
                <a:uFillTx/>
                <a:latin typeface="Söhne"/>
                <a:ea typeface="+mn-ea"/>
                <a:cs typeface="+mn-cs"/>
              </a:rPr>
              <a:t>Ensures structured data access for processing and analysis.</a:t>
            </a:r>
          </a:p>
          <a:p>
            <a:pPr marL="0" marR="0" lvl="0" indent="0" algn="l" defTabSz="914400" rtl="0" eaLnBrk="0" fontAlgn="base" latinLnBrk="0" hangingPunct="0">
              <a:lnSpc>
                <a:spcPct val="100000"/>
              </a:lnSpc>
              <a:spcBef>
                <a:spcPct val="0"/>
              </a:spcBef>
              <a:spcAft>
                <a:spcPct val="0"/>
              </a:spcAft>
              <a:buClrTx/>
              <a:buSzTx/>
              <a:buFontTx/>
              <a:buAutoNum type="arabicPeriod" startAt="4"/>
              <a:tabLst/>
              <a:defRPr/>
            </a:pPr>
            <a:r>
              <a:rPr kumimoji="0" lang="en-US" altLang="en-US" sz="2400" b="1" i="0" u="none" strike="noStrike" kern="1200" cap="none" spc="0" normalizeH="0" baseline="0" noProof="0" dirty="0">
                <a:ln>
                  <a:noFill/>
                </a:ln>
                <a:effectLst/>
                <a:uLnTx/>
                <a:uFillTx/>
                <a:latin typeface="Söhne"/>
                <a:ea typeface="+mn-ea"/>
                <a:cs typeface="+mn-cs"/>
              </a:rPr>
              <a:t>Normalization of Data</a:t>
            </a:r>
          </a:p>
          <a:p>
            <a:pPr marL="457200" marR="0" lvl="1" indent="0" algn="l" defTabSz="914400" rtl="0" eaLnBrk="0" fontAlgn="base" latinLnBrk="0" hangingPunct="0">
              <a:lnSpc>
                <a:spcPct val="100000"/>
              </a:lnSpc>
              <a:spcBef>
                <a:spcPct val="0"/>
              </a:spcBef>
              <a:spcAft>
                <a:spcPct val="0"/>
              </a:spcAft>
              <a:buClrTx/>
              <a:buSzTx/>
              <a:buFontTx/>
              <a:buChar char="•"/>
              <a:tabLst/>
              <a:defRPr/>
            </a:pPr>
            <a:r>
              <a:rPr kumimoji="0" lang="en-US" altLang="en-US" sz="2400" b="1" i="0" u="none" strike="noStrike" kern="1200" cap="none" spc="0" normalizeH="0" baseline="0" noProof="0" dirty="0">
                <a:ln>
                  <a:noFill/>
                </a:ln>
                <a:effectLst/>
                <a:uLnTx/>
                <a:uFillTx/>
                <a:latin typeface="Söhne"/>
                <a:ea typeface="+mn-ea"/>
                <a:cs typeface="+mn-cs"/>
              </a:rPr>
              <a:t>Conduct preliminary normalization of image landmarks to align all hands to a common origin.</a:t>
            </a:r>
          </a:p>
          <a:p>
            <a:pPr marL="457200" marR="0" lvl="1" indent="0" algn="l" defTabSz="914400" rtl="0" eaLnBrk="0" fontAlgn="base" latinLnBrk="0" hangingPunct="0">
              <a:lnSpc>
                <a:spcPct val="100000"/>
              </a:lnSpc>
              <a:spcBef>
                <a:spcPct val="0"/>
              </a:spcBef>
              <a:spcAft>
                <a:spcPct val="0"/>
              </a:spcAft>
              <a:buClrTx/>
              <a:buSzTx/>
              <a:buFontTx/>
              <a:buChar char="•"/>
              <a:tabLst/>
              <a:defRPr/>
            </a:pPr>
            <a:r>
              <a:rPr kumimoji="0" lang="en-US" altLang="en-US" sz="2400" b="1" i="0" u="none" strike="noStrike" kern="1200" cap="none" spc="0" normalizeH="0" baseline="0" noProof="0" dirty="0">
                <a:ln>
                  <a:noFill/>
                </a:ln>
                <a:effectLst/>
                <a:uLnTx/>
                <a:uFillTx/>
                <a:latin typeface="Söhne"/>
                <a:ea typeface="+mn-ea"/>
                <a:cs typeface="+mn-cs"/>
              </a:rPr>
              <a:t>Essential for reducing variation caused by different image capture conditions.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dirty="0">
              <a:ln>
                <a:noFill/>
              </a:ln>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005750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8B543-973F-41FA-DD5F-BDE5A0162358}"/>
              </a:ext>
            </a:extLst>
          </p:cNvPr>
          <p:cNvSpPr>
            <a:spLocks noGrp="1"/>
          </p:cNvSpPr>
          <p:nvPr>
            <p:ph type="title"/>
          </p:nvPr>
        </p:nvSpPr>
        <p:spPr/>
        <p:txBody>
          <a:bodyPr/>
          <a:lstStyle/>
          <a:p>
            <a:r>
              <a:rPr lang="en-US" dirty="0"/>
              <a:t>Feature Extraction </a:t>
            </a:r>
            <a:endParaRPr lang="en-IN" dirty="0"/>
          </a:p>
        </p:txBody>
      </p:sp>
      <p:sp>
        <p:nvSpPr>
          <p:cNvPr id="6" name="TextBox 5">
            <a:extLst>
              <a:ext uri="{FF2B5EF4-FFF2-40B4-BE49-F238E27FC236}">
                <a16:creationId xmlns:a16="http://schemas.microsoft.com/office/drawing/2014/main" id="{E326AA81-9A12-8D5B-81C0-845B7EC01EB8}"/>
              </a:ext>
            </a:extLst>
          </p:cNvPr>
          <p:cNvSpPr txBox="1"/>
          <p:nvPr/>
        </p:nvSpPr>
        <p:spPr>
          <a:xfrm>
            <a:off x="594911" y="1359516"/>
            <a:ext cx="10300771" cy="501675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000" b="1" i="0" u="none" strike="noStrike" cap="none" normalizeH="0" baseline="0" dirty="0">
                <a:ln>
                  <a:noFill/>
                </a:ln>
                <a:effectLst/>
                <a:latin typeface="Söhne"/>
              </a:rPr>
              <a:t>Purpose of Feature Engineering</a:t>
            </a:r>
            <a:endParaRPr kumimoji="0" lang="en-US" altLang="en-US" sz="2000" b="0" i="0" u="none" strike="noStrike" cap="none" normalizeH="0" baseline="0" dirty="0">
              <a:ln>
                <a:noFill/>
              </a:ln>
              <a:effectLst/>
              <a:latin typeface="Söhne"/>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effectLst/>
                <a:latin typeface="Söhne"/>
              </a:rPr>
              <a:t>Transform raw data into meaningful features that significantly improve model performance.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000" b="1" i="0" u="none" strike="noStrike" cap="none" normalizeH="0" baseline="0" dirty="0">
                <a:ln>
                  <a:noFill/>
                </a:ln>
                <a:effectLst/>
                <a:latin typeface="Söhne"/>
              </a:rPr>
              <a:t>Feature Vector Construction</a:t>
            </a:r>
            <a:endParaRPr kumimoji="0" lang="en-US" altLang="en-US" sz="2000" b="0" i="0" u="none" strike="noStrike" cap="none" normalizeH="0" baseline="0" dirty="0">
              <a:ln>
                <a:noFill/>
              </a:ln>
              <a:effectLst/>
              <a:latin typeface="Söhne"/>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effectLst/>
                <a:latin typeface="Söhne"/>
              </a:rPr>
              <a:t>Compile normalized landmark coordinates into a feature vector (</a:t>
            </a:r>
            <a:r>
              <a:rPr kumimoji="0" lang="en-US" altLang="en-US" sz="2000" b="1" i="0" u="none" strike="noStrike" cap="none" normalizeH="0" baseline="0" dirty="0" err="1">
                <a:ln>
                  <a:noFill/>
                </a:ln>
                <a:effectLst/>
                <a:latin typeface="Söhne Mono"/>
              </a:rPr>
              <a:t>data_aux</a:t>
            </a:r>
            <a:r>
              <a:rPr kumimoji="0" lang="en-US" altLang="en-US" sz="2000" b="0" i="0" u="none" strike="noStrike" cap="none" normalizeH="0" baseline="0" dirty="0">
                <a:ln>
                  <a:noFill/>
                </a:ln>
                <a:effectLst/>
                <a:latin typeface="Söhne"/>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effectLst/>
                <a:latin typeface="Söhne"/>
              </a:rPr>
              <a:t>Provides a standardized format for machine learning algorithms.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effectLst/>
                <a:latin typeface="Söhne"/>
              </a:rPr>
              <a:t>Utilize </a:t>
            </a:r>
            <a:r>
              <a:rPr kumimoji="0" lang="en-US" altLang="en-US" sz="2000" b="0" i="0" u="none" strike="noStrike" cap="none" normalizeH="0" baseline="0" dirty="0" err="1">
                <a:ln>
                  <a:noFill/>
                </a:ln>
                <a:effectLst/>
                <a:latin typeface="Söhne"/>
              </a:rPr>
              <a:t>MediaPipe</a:t>
            </a:r>
            <a:r>
              <a:rPr kumimoji="0" lang="en-US" altLang="en-US" sz="2000" b="0" i="0" u="none" strike="noStrike" cap="none" normalizeH="0" baseline="0" dirty="0">
                <a:ln>
                  <a:noFill/>
                </a:ln>
                <a:effectLst/>
                <a:latin typeface="Söhne"/>
              </a:rPr>
              <a:t> Hands for detecting hand landmarks in each image.</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000" b="1" i="0" u="none" strike="noStrike" cap="none" normalizeH="0" baseline="0" dirty="0">
                <a:ln>
                  <a:noFill/>
                </a:ln>
                <a:effectLst/>
                <a:latin typeface="Söhne"/>
              </a:rPr>
              <a:t>Normalization Technique</a:t>
            </a:r>
            <a:endParaRPr kumimoji="0" lang="en-US" altLang="en-US" sz="2000" b="0" i="0" u="none" strike="noStrike" cap="none" normalizeH="0" baseline="0" dirty="0">
              <a:ln>
                <a:noFill/>
              </a:ln>
              <a:effectLst/>
              <a:latin typeface="Söhne"/>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effectLst/>
                <a:latin typeface="Söhne"/>
              </a:rPr>
              <a:t>Extract x, y coordinates of 21 hand landmarks.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effectLst/>
                <a:latin typeface="Söhne"/>
              </a:rPr>
              <a:t>Normalize landmark coordinates by subtracting the minimum x and y values in each set (to center data).</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effectLst/>
                <a:latin typeface="Söhne"/>
              </a:rPr>
              <a:t>Adjust x and y coordinates of landmarks relative to the minimum x and y values.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effectLst/>
                <a:latin typeface="Söhne"/>
              </a:rPr>
              <a:t>Enhances model's ability to generalize from the training data.</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000" b="1" i="0" u="none" strike="noStrike" cap="none" normalizeH="0" baseline="0" dirty="0">
                <a:ln>
                  <a:noFill/>
                </a:ln>
                <a:effectLst/>
                <a:latin typeface="Söhne"/>
              </a:rPr>
              <a:t>Transformation of Features</a:t>
            </a:r>
            <a:endParaRPr kumimoji="0" lang="en-US" altLang="en-US" sz="2000" b="0" i="0" u="none" strike="noStrike" cap="none" normalizeH="0" baseline="0" dirty="0">
              <a:ln>
                <a:noFill/>
              </a:ln>
              <a:effectLst/>
              <a:latin typeface="Söhne"/>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effectLst/>
                <a:latin typeface="Söhne"/>
              </a:rPr>
              <a:t>Translate hand landmarks so the lowest landmark is at (0,0).</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effectLst/>
                <a:latin typeface="Söhne"/>
              </a:rPr>
              <a:t>Maintain relative positions, which is crucial for recognizing patterns in spatial data.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37634355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66124-311C-5142-2190-3ACB9F4A260D}"/>
              </a:ext>
            </a:extLst>
          </p:cNvPr>
          <p:cNvSpPr>
            <a:spLocks noGrp="1"/>
          </p:cNvSpPr>
          <p:nvPr>
            <p:ph type="title"/>
          </p:nvPr>
        </p:nvSpPr>
        <p:spPr/>
        <p:txBody>
          <a:bodyPr/>
          <a:lstStyle/>
          <a:p>
            <a:r>
              <a:rPr lang="en-US" dirty="0"/>
              <a:t>Model Training</a:t>
            </a:r>
            <a:endParaRPr lang="en-IN" dirty="0"/>
          </a:p>
        </p:txBody>
      </p:sp>
      <p:sp>
        <p:nvSpPr>
          <p:cNvPr id="7" name="TextBox 6">
            <a:extLst>
              <a:ext uri="{FF2B5EF4-FFF2-40B4-BE49-F238E27FC236}">
                <a16:creationId xmlns:a16="http://schemas.microsoft.com/office/drawing/2014/main" id="{857B64B4-265B-90BE-0994-97B6975C41BF}"/>
              </a:ext>
            </a:extLst>
          </p:cNvPr>
          <p:cNvSpPr txBox="1"/>
          <p:nvPr/>
        </p:nvSpPr>
        <p:spPr>
          <a:xfrm>
            <a:off x="838199" y="1400429"/>
            <a:ext cx="10024431" cy="480131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b="1" i="0" u="none" strike="noStrike" cap="none" normalizeH="0" baseline="0" dirty="0">
                <a:ln>
                  <a:noFill/>
                </a:ln>
                <a:effectLst/>
                <a:latin typeface="Söhne"/>
              </a:rPr>
              <a:t>Objective of Model Training</a:t>
            </a:r>
            <a:endParaRPr kumimoji="0" lang="en-US" altLang="en-US" b="0" i="0" u="none" strike="noStrike" cap="none" normalizeH="0" baseline="0" dirty="0">
              <a:ln>
                <a:noFill/>
              </a:ln>
              <a:effectLst/>
              <a:latin typeface="Söhne"/>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effectLst/>
                <a:latin typeface="Söhne"/>
              </a:rPr>
              <a:t>Adjust model parameters to best fit the data.</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effectLst/>
                <a:latin typeface="Söhne"/>
              </a:rPr>
              <a:t>Optimize the learning from training data to predict unseen data accurately.</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b="1" i="0" u="none" strike="noStrike" cap="none" normalizeH="0" baseline="0" dirty="0">
                <a:ln>
                  <a:noFill/>
                </a:ln>
                <a:effectLst/>
                <a:latin typeface="Söhne"/>
              </a:rPr>
              <a:t>Selection of Model</a:t>
            </a:r>
            <a:endParaRPr kumimoji="0" lang="en-US" altLang="en-US" b="0" i="0" u="none" strike="noStrike" cap="none" normalizeH="0" baseline="0" dirty="0">
              <a:ln>
                <a:noFill/>
              </a:ln>
              <a:effectLst/>
              <a:latin typeface="Söhne"/>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effectLst/>
                <a:latin typeface="Söhne"/>
              </a:rPr>
              <a:t>Model Chosen</a:t>
            </a:r>
            <a:r>
              <a:rPr kumimoji="0" lang="en-US" altLang="en-US" b="0" i="0" u="none" strike="noStrike" cap="none" normalizeH="0" baseline="0" dirty="0">
                <a:ln>
                  <a:noFill/>
                </a:ln>
                <a:effectLst/>
                <a:latin typeface="Söhne"/>
              </a:rPr>
              <a:t>: Random Forest Classifier.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effectLst/>
                <a:latin typeface="Söhne"/>
              </a:rPr>
              <a:t>Reason</a:t>
            </a:r>
            <a:r>
              <a:rPr kumimoji="0" lang="en-US" altLang="en-US" b="0" i="0" u="none" strike="noStrike" cap="none" normalizeH="0" baseline="0" dirty="0">
                <a:ln>
                  <a:noFill/>
                </a:ln>
                <a:effectLst/>
                <a:latin typeface="Söhne"/>
              </a:rPr>
              <a:t>: Combines multiple decision trees to improve generalization and reduce overfitting.</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b="1" i="0" u="none" strike="noStrike" cap="none" normalizeH="0" baseline="0" dirty="0">
                <a:ln>
                  <a:noFill/>
                </a:ln>
                <a:effectLst/>
                <a:latin typeface="Söhne"/>
              </a:rPr>
              <a:t>Preparing Training Data</a:t>
            </a:r>
            <a:endParaRPr kumimoji="0" lang="en-US" altLang="en-US" b="0" i="0" u="none" strike="noStrike" cap="none" normalizeH="0" baseline="0" dirty="0">
              <a:ln>
                <a:noFill/>
              </a:ln>
              <a:effectLst/>
              <a:latin typeface="Söhne"/>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effectLst/>
                <a:latin typeface="Söhne"/>
              </a:rPr>
              <a:t>Data split into training (80%) and testing (20%) sets using </a:t>
            </a:r>
            <a:r>
              <a:rPr kumimoji="0" lang="en-US" altLang="en-US" b="1" i="0" u="none" strike="noStrike" cap="none" normalizeH="0" baseline="0" dirty="0" err="1">
                <a:ln>
                  <a:noFill/>
                </a:ln>
                <a:effectLst/>
                <a:latin typeface="Söhne Mono"/>
              </a:rPr>
              <a:t>train_test_split</a:t>
            </a:r>
            <a:r>
              <a:rPr kumimoji="0" lang="en-US" altLang="en-US" b="0" i="0" u="none" strike="noStrike" cap="none" normalizeH="0" baseline="0" dirty="0">
                <a:ln>
                  <a:noFill/>
                </a:ln>
                <a:effectLst/>
                <a:latin typeface="Söhne"/>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effectLst/>
                <a:latin typeface="Söhne"/>
              </a:rPr>
              <a:t>Ensures data shuffling and stratification for unbiased and representative training.</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b="1" i="0" u="none" strike="noStrike" cap="none" normalizeH="0" baseline="0" dirty="0">
                <a:ln>
                  <a:noFill/>
                </a:ln>
                <a:effectLst/>
                <a:latin typeface="Söhne"/>
              </a:rPr>
              <a:t>Fitting the Model</a:t>
            </a:r>
            <a:endParaRPr kumimoji="0" lang="en-US" altLang="en-US" b="0" i="0" u="none" strike="noStrike" cap="none" normalizeH="0" baseline="0" dirty="0">
              <a:ln>
                <a:noFill/>
              </a:ln>
              <a:effectLst/>
              <a:latin typeface="Söhne"/>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effectLst/>
                <a:latin typeface="Söhne"/>
              </a:rPr>
              <a:t>Command used: </a:t>
            </a:r>
            <a:r>
              <a:rPr kumimoji="0" lang="en-US" altLang="en-US" b="1" i="0" u="none" strike="noStrike" cap="none" normalizeH="0" baseline="0" dirty="0" err="1">
                <a:ln>
                  <a:noFill/>
                </a:ln>
                <a:effectLst/>
                <a:latin typeface="Söhne Mono"/>
              </a:rPr>
              <a:t>model.fit</a:t>
            </a:r>
            <a:r>
              <a:rPr kumimoji="0" lang="en-US" altLang="en-US" b="1" i="0" u="none" strike="noStrike" cap="none" normalizeH="0" baseline="0" dirty="0">
                <a:ln>
                  <a:noFill/>
                </a:ln>
                <a:effectLst/>
                <a:latin typeface="Söhne Mono"/>
              </a:rPr>
              <a:t>(</a:t>
            </a:r>
            <a:r>
              <a:rPr kumimoji="0" lang="en-US" altLang="en-US" b="1" i="0" u="none" strike="noStrike" cap="none" normalizeH="0" baseline="0" dirty="0" err="1">
                <a:ln>
                  <a:noFill/>
                </a:ln>
                <a:effectLst/>
                <a:latin typeface="Söhne Mono"/>
              </a:rPr>
              <a:t>x_train</a:t>
            </a:r>
            <a:r>
              <a:rPr kumimoji="0" lang="en-US" altLang="en-US" b="1" i="0" u="none" strike="noStrike" cap="none" normalizeH="0" baseline="0" dirty="0">
                <a:ln>
                  <a:noFill/>
                </a:ln>
                <a:effectLst/>
                <a:latin typeface="Söhne Mono"/>
              </a:rPr>
              <a:t>, </a:t>
            </a:r>
            <a:r>
              <a:rPr kumimoji="0" lang="en-US" altLang="en-US" b="1" i="0" u="none" strike="noStrike" cap="none" normalizeH="0" baseline="0" dirty="0" err="1">
                <a:ln>
                  <a:noFill/>
                </a:ln>
                <a:effectLst/>
                <a:latin typeface="Söhne Mono"/>
              </a:rPr>
              <a:t>y_train</a:t>
            </a:r>
            <a:r>
              <a:rPr kumimoji="0" lang="en-US" altLang="en-US" b="1" i="0" u="none" strike="noStrike" cap="none" normalizeH="0" baseline="0" dirty="0">
                <a:ln>
                  <a:noFill/>
                </a:ln>
                <a:effectLst/>
                <a:latin typeface="Söhne Mono"/>
              </a:rPr>
              <a:t>)</a:t>
            </a:r>
            <a:r>
              <a:rPr kumimoji="0" lang="en-US" altLang="en-US" b="0" i="0" u="none" strike="noStrike" cap="none" normalizeH="0" baseline="0" dirty="0">
                <a:ln>
                  <a:noFill/>
                </a:ln>
                <a:effectLst/>
                <a:latin typeface="Söhne"/>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effectLst/>
                <a:latin typeface="Söhne"/>
              </a:rPr>
              <a:t>Model learns from the training data by adjusting internal parameters.</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b="1" i="0" u="none" strike="noStrike" cap="none" normalizeH="0" baseline="0" dirty="0">
                <a:ln>
                  <a:noFill/>
                </a:ln>
                <a:effectLst/>
                <a:latin typeface="Söhne"/>
              </a:rPr>
              <a:t>Key Parameters</a:t>
            </a:r>
            <a:endParaRPr kumimoji="0" lang="en-US" altLang="en-US" b="0" i="0" u="none" strike="noStrike" cap="none" normalizeH="0" baseline="0" dirty="0">
              <a:ln>
                <a:noFill/>
              </a:ln>
              <a:effectLst/>
              <a:latin typeface="Söhne"/>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effectLst/>
                <a:latin typeface="Söhne"/>
              </a:rPr>
              <a:t>Default parameters used (opportunity for tuning for enhanced performance).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effectLst/>
                <a:latin typeface="Söhne"/>
              </a:rPr>
              <a:t>Parameters like </a:t>
            </a:r>
            <a:r>
              <a:rPr kumimoji="0" lang="en-US" altLang="en-US" b="1" i="0" u="none" strike="noStrike" cap="none" normalizeH="0" baseline="0" dirty="0" err="1">
                <a:ln>
                  <a:noFill/>
                </a:ln>
                <a:effectLst/>
                <a:latin typeface="Söhne Mono"/>
              </a:rPr>
              <a:t>n_estimators</a:t>
            </a:r>
            <a:r>
              <a:rPr kumimoji="0" lang="en-US" altLang="en-US" b="0" i="0" u="none" strike="noStrike" cap="none" normalizeH="0" baseline="0" dirty="0">
                <a:ln>
                  <a:noFill/>
                </a:ln>
                <a:effectLst/>
                <a:latin typeface="Söhne"/>
              </a:rPr>
              <a:t>, </a:t>
            </a:r>
            <a:r>
              <a:rPr kumimoji="0" lang="en-US" altLang="en-US" b="1" i="0" u="none" strike="noStrike" cap="none" normalizeH="0" baseline="0" dirty="0" err="1">
                <a:ln>
                  <a:noFill/>
                </a:ln>
                <a:effectLst/>
                <a:latin typeface="Söhne Mono"/>
              </a:rPr>
              <a:t>max_depth</a:t>
            </a:r>
            <a:r>
              <a:rPr kumimoji="0" lang="en-US" altLang="en-US" b="0" i="0" u="none" strike="noStrike" cap="none" normalizeH="0" baseline="0" dirty="0">
                <a:ln>
                  <a:noFill/>
                </a:ln>
                <a:effectLst/>
                <a:latin typeface="Söhne"/>
              </a:rPr>
              <a:t> could be optimized in future steps.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3892354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99330-D9F7-2152-AB83-293492DC3A5F}"/>
              </a:ext>
            </a:extLst>
          </p:cNvPr>
          <p:cNvSpPr>
            <a:spLocks noGrp="1"/>
          </p:cNvSpPr>
          <p:nvPr>
            <p:ph type="title"/>
          </p:nvPr>
        </p:nvSpPr>
        <p:spPr/>
        <p:txBody>
          <a:bodyPr/>
          <a:lstStyle/>
          <a:p>
            <a:r>
              <a:rPr lang="en-US" dirty="0"/>
              <a:t>Testing </a:t>
            </a:r>
            <a:endParaRPr lang="en-IN" dirty="0"/>
          </a:p>
        </p:txBody>
      </p:sp>
      <p:sp>
        <p:nvSpPr>
          <p:cNvPr id="7" name="TextBox 6">
            <a:extLst>
              <a:ext uri="{FF2B5EF4-FFF2-40B4-BE49-F238E27FC236}">
                <a16:creationId xmlns:a16="http://schemas.microsoft.com/office/drawing/2014/main" id="{8129DB60-971D-1F2B-B330-DC0C59D9F3A5}"/>
              </a:ext>
            </a:extLst>
          </p:cNvPr>
          <p:cNvSpPr txBox="1"/>
          <p:nvPr/>
        </p:nvSpPr>
        <p:spPr>
          <a:xfrm>
            <a:off x="572877" y="1400429"/>
            <a:ext cx="11314323" cy="507831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i="0" u="none" strike="noStrike" cap="none" normalizeH="0" baseline="0" dirty="0">
                <a:ln>
                  <a:noFill/>
                </a:ln>
                <a:effectLst/>
                <a:latin typeface="Söhne"/>
              </a:rPr>
              <a:t>Purpose of Testing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effectLst/>
                <a:latin typeface="Söhne"/>
              </a:rPr>
              <a:t>Evaluate the model's accuracy and responsiveness in a real-time environment.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effectLst/>
                <a:latin typeface="Söhne"/>
              </a:rPr>
              <a:t>Ensure the model's robustness in recognizing various hand gestures from different users.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i="0" u="none" strike="noStrike" cap="none" normalizeH="0" baseline="0" dirty="0">
                <a:ln>
                  <a:noFill/>
                </a:ln>
                <a:effectLst/>
                <a:latin typeface="Söhne"/>
              </a:rPr>
              <a:t>Video Capture Initialization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effectLst/>
                <a:latin typeface="Söhne"/>
              </a:rPr>
              <a:t>Method: Utilizing </a:t>
            </a:r>
            <a:r>
              <a:rPr kumimoji="0" lang="en-US" altLang="en-US" i="0" u="none" strike="noStrike" cap="none" normalizeH="0" baseline="0" dirty="0">
                <a:ln>
                  <a:noFill/>
                </a:ln>
                <a:effectLst/>
                <a:latin typeface="Söhne Mono"/>
              </a:rPr>
              <a:t>cv2.VideoCapture</a:t>
            </a:r>
            <a:r>
              <a:rPr kumimoji="0" lang="en-US" altLang="en-US" i="0" u="none" strike="noStrike" cap="none" normalizeH="0" baseline="0" dirty="0">
                <a:ln>
                  <a:noFill/>
                </a:ln>
                <a:effectLst/>
                <a:latin typeface="Söhne"/>
              </a:rPr>
              <a:t> to capture live video feed.</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effectLst/>
                <a:latin typeface="Söhne"/>
              </a:rPr>
              <a:t>Source: Webcam (device index 0).</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i="0" u="none" strike="noStrike" cap="none" normalizeH="0" baseline="0" dirty="0">
                <a:ln>
                  <a:noFill/>
                </a:ln>
                <a:effectLst/>
                <a:latin typeface="Söhne"/>
              </a:rPr>
              <a:t>Real-Time Hand Landmark Detection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effectLst/>
                <a:latin typeface="Söhne"/>
              </a:rPr>
              <a:t>Tools: </a:t>
            </a:r>
            <a:r>
              <a:rPr kumimoji="0" lang="en-US" altLang="en-US" i="0" u="none" strike="noStrike" cap="none" normalizeH="0" baseline="0" dirty="0" err="1">
                <a:ln>
                  <a:noFill/>
                </a:ln>
                <a:effectLst/>
                <a:latin typeface="Söhne"/>
              </a:rPr>
              <a:t>MediaPipe</a:t>
            </a:r>
            <a:r>
              <a:rPr kumimoji="0" lang="en-US" altLang="en-US" i="0" u="none" strike="noStrike" cap="none" normalizeH="0" baseline="0" dirty="0">
                <a:ln>
                  <a:noFill/>
                </a:ln>
                <a:effectLst/>
                <a:latin typeface="Söhne"/>
              </a:rPr>
              <a:t> for detecting hand landmarks.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effectLst/>
                <a:latin typeface="Söhne"/>
              </a:rPr>
              <a:t>Configuration: </a:t>
            </a:r>
            <a:r>
              <a:rPr kumimoji="0" lang="en-US" altLang="en-US" i="0" u="none" strike="noStrike" cap="none" normalizeH="0" baseline="0" dirty="0" err="1">
                <a:ln>
                  <a:noFill/>
                </a:ln>
                <a:effectLst/>
                <a:latin typeface="Söhne Mono"/>
              </a:rPr>
              <a:t>static_image_mode</a:t>
            </a:r>
            <a:r>
              <a:rPr kumimoji="0" lang="en-US" altLang="en-US" i="0" u="none" strike="noStrike" cap="none" normalizeH="0" baseline="0" dirty="0">
                <a:ln>
                  <a:noFill/>
                </a:ln>
                <a:effectLst/>
                <a:latin typeface="Söhne Mono"/>
              </a:rPr>
              <a:t>=False</a:t>
            </a:r>
            <a:r>
              <a:rPr kumimoji="0" lang="en-US" altLang="en-US" i="0" u="none" strike="noStrike" cap="none" normalizeH="0" baseline="0" dirty="0">
                <a:ln>
                  <a:noFill/>
                </a:ln>
                <a:effectLst/>
                <a:latin typeface="Söhne"/>
              </a:rPr>
              <a:t> for continuous video mode, </a:t>
            </a:r>
            <a:r>
              <a:rPr kumimoji="0" lang="en-US" altLang="en-US" i="0" u="none" strike="noStrike" cap="none" normalizeH="0" baseline="0" dirty="0" err="1">
                <a:ln>
                  <a:noFill/>
                </a:ln>
                <a:effectLst/>
                <a:latin typeface="Söhne Mono"/>
              </a:rPr>
              <a:t>min_detection_confidence</a:t>
            </a:r>
            <a:r>
              <a:rPr kumimoji="0" lang="en-US" altLang="en-US" i="0" u="none" strike="noStrike" cap="none" normalizeH="0" baseline="0" dirty="0">
                <a:ln>
                  <a:noFill/>
                </a:ln>
                <a:effectLst/>
                <a:latin typeface="Söhne Mono"/>
              </a:rPr>
              <a:t>=0.3</a:t>
            </a:r>
            <a:r>
              <a:rPr kumimoji="0" lang="en-US" altLang="en-US" i="0" u="none" strike="noStrike" cap="none" normalizeH="0" baseline="0" dirty="0">
                <a:ln>
                  <a:noFill/>
                </a:ln>
                <a:effectLst/>
                <a:latin typeface="Söhne"/>
              </a:rPr>
              <a:t> to ensure reliable detections.</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i="0" u="none" strike="noStrike" cap="none" normalizeH="0" baseline="0" dirty="0">
                <a:ln>
                  <a:noFill/>
                </a:ln>
                <a:effectLst/>
                <a:latin typeface="Söhne"/>
              </a:rPr>
              <a:t>Processing Video Frames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effectLst/>
                <a:latin typeface="Söhne"/>
              </a:rPr>
              <a:t>Frames captured continuously from webcam.</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effectLst/>
                <a:latin typeface="Söhne"/>
              </a:rPr>
              <a:t>Each frame converted to RGB for </a:t>
            </a:r>
            <a:r>
              <a:rPr kumimoji="0" lang="en-US" altLang="en-US" i="0" u="none" strike="noStrike" cap="none" normalizeH="0" baseline="0" dirty="0" err="1">
                <a:ln>
                  <a:noFill/>
                </a:ln>
                <a:effectLst/>
                <a:latin typeface="Söhne"/>
              </a:rPr>
              <a:t>MediaPipe</a:t>
            </a:r>
            <a:r>
              <a:rPr kumimoji="0" lang="en-US" altLang="en-US" i="0" u="none" strike="noStrike" cap="none" normalizeH="0" baseline="0" dirty="0">
                <a:ln>
                  <a:noFill/>
                </a:ln>
                <a:effectLst/>
                <a:latin typeface="Söhne"/>
              </a:rPr>
              <a:t> processing.</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i="0" u="none" strike="noStrike" cap="none" normalizeH="0" baseline="0" dirty="0">
                <a:ln>
                  <a:noFill/>
                </a:ln>
                <a:effectLst/>
                <a:latin typeface="Söhne"/>
              </a:rPr>
              <a:t>Landmark Detection in Frames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err="1">
                <a:ln>
                  <a:noFill/>
                </a:ln>
                <a:effectLst/>
                <a:latin typeface="Söhne"/>
              </a:rPr>
              <a:t>MediaPipe</a:t>
            </a:r>
            <a:r>
              <a:rPr kumimoji="0" lang="en-US" altLang="en-US" i="0" u="none" strike="noStrike" cap="none" normalizeH="0" baseline="0" dirty="0">
                <a:ln>
                  <a:noFill/>
                </a:ln>
                <a:effectLst/>
                <a:latin typeface="Söhne"/>
              </a:rPr>
              <a:t> processes each RGB frame to identify hand landmarks.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effectLst/>
                <a:latin typeface="Söhne"/>
              </a:rPr>
              <a:t>Features are calculated from these landmarks to prepare for gesture recognition.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3351138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E45B11-5EE9-1A65-CAAA-76A94559D735}"/>
              </a:ext>
            </a:extLst>
          </p:cNvPr>
          <p:cNvPicPr>
            <a:picLocks noChangeAspect="1"/>
          </p:cNvPicPr>
          <p:nvPr/>
        </p:nvPicPr>
        <p:blipFill>
          <a:blip r:embed="rId2"/>
          <a:stretch>
            <a:fillRect/>
          </a:stretch>
        </p:blipFill>
        <p:spPr>
          <a:xfrm>
            <a:off x="174171" y="1167147"/>
            <a:ext cx="3402880" cy="2703733"/>
          </a:xfrm>
          <a:prstGeom prst="rect">
            <a:avLst/>
          </a:prstGeom>
        </p:spPr>
      </p:pic>
      <p:pic>
        <p:nvPicPr>
          <p:cNvPr id="7" name="Picture 6">
            <a:extLst>
              <a:ext uri="{FF2B5EF4-FFF2-40B4-BE49-F238E27FC236}">
                <a16:creationId xmlns:a16="http://schemas.microsoft.com/office/drawing/2014/main" id="{F2D0C7E1-D3EB-8D32-3145-DFCDF5BED6E5}"/>
              </a:ext>
            </a:extLst>
          </p:cNvPr>
          <p:cNvPicPr>
            <a:picLocks noChangeAspect="1"/>
          </p:cNvPicPr>
          <p:nvPr/>
        </p:nvPicPr>
        <p:blipFill>
          <a:blip r:embed="rId3"/>
          <a:stretch>
            <a:fillRect/>
          </a:stretch>
        </p:blipFill>
        <p:spPr>
          <a:xfrm>
            <a:off x="156990" y="4001867"/>
            <a:ext cx="3420061" cy="2703733"/>
          </a:xfrm>
          <a:prstGeom prst="rect">
            <a:avLst/>
          </a:prstGeom>
        </p:spPr>
      </p:pic>
      <p:pic>
        <p:nvPicPr>
          <p:cNvPr id="9" name="Picture 8">
            <a:extLst>
              <a:ext uri="{FF2B5EF4-FFF2-40B4-BE49-F238E27FC236}">
                <a16:creationId xmlns:a16="http://schemas.microsoft.com/office/drawing/2014/main" id="{261D9102-FB03-4BC6-2681-A4B7A3A054A1}"/>
              </a:ext>
            </a:extLst>
          </p:cNvPr>
          <p:cNvPicPr>
            <a:picLocks noChangeAspect="1"/>
          </p:cNvPicPr>
          <p:nvPr/>
        </p:nvPicPr>
        <p:blipFill>
          <a:blip r:embed="rId4"/>
          <a:stretch>
            <a:fillRect/>
          </a:stretch>
        </p:blipFill>
        <p:spPr>
          <a:xfrm>
            <a:off x="3788230" y="1167146"/>
            <a:ext cx="3608656" cy="2703733"/>
          </a:xfrm>
          <a:prstGeom prst="rect">
            <a:avLst/>
          </a:prstGeom>
        </p:spPr>
      </p:pic>
      <p:pic>
        <p:nvPicPr>
          <p:cNvPr id="11" name="Picture 10">
            <a:extLst>
              <a:ext uri="{FF2B5EF4-FFF2-40B4-BE49-F238E27FC236}">
                <a16:creationId xmlns:a16="http://schemas.microsoft.com/office/drawing/2014/main" id="{C9F269C3-BED1-19B5-6602-F9170FF3F3A4}"/>
              </a:ext>
            </a:extLst>
          </p:cNvPr>
          <p:cNvPicPr>
            <a:picLocks noChangeAspect="1"/>
          </p:cNvPicPr>
          <p:nvPr/>
        </p:nvPicPr>
        <p:blipFill>
          <a:blip r:embed="rId5"/>
          <a:stretch>
            <a:fillRect/>
          </a:stretch>
        </p:blipFill>
        <p:spPr>
          <a:xfrm>
            <a:off x="3788230" y="3936695"/>
            <a:ext cx="3608656" cy="2768906"/>
          </a:xfrm>
          <a:prstGeom prst="rect">
            <a:avLst/>
          </a:prstGeom>
        </p:spPr>
      </p:pic>
      <p:pic>
        <p:nvPicPr>
          <p:cNvPr id="13" name="Picture 12">
            <a:extLst>
              <a:ext uri="{FF2B5EF4-FFF2-40B4-BE49-F238E27FC236}">
                <a16:creationId xmlns:a16="http://schemas.microsoft.com/office/drawing/2014/main" id="{8D810998-C262-3991-B2F4-E1C184CF976D}"/>
              </a:ext>
            </a:extLst>
          </p:cNvPr>
          <p:cNvPicPr>
            <a:picLocks noChangeAspect="1"/>
          </p:cNvPicPr>
          <p:nvPr/>
        </p:nvPicPr>
        <p:blipFill>
          <a:blip r:embed="rId6"/>
          <a:stretch>
            <a:fillRect/>
          </a:stretch>
        </p:blipFill>
        <p:spPr>
          <a:xfrm>
            <a:off x="7608065" y="1101973"/>
            <a:ext cx="3663388" cy="2768906"/>
          </a:xfrm>
          <a:prstGeom prst="rect">
            <a:avLst/>
          </a:prstGeom>
        </p:spPr>
      </p:pic>
      <p:pic>
        <p:nvPicPr>
          <p:cNvPr id="15" name="Picture 14">
            <a:extLst>
              <a:ext uri="{FF2B5EF4-FFF2-40B4-BE49-F238E27FC236}">
                <a16:creationId xmlns:a16="http://schemas.microsoft.com/office/drawing/2014/main" id="{009322C8-81CD-D014-65CA-5575A5EAA434}"/>
              </a:ext>
            </a:extLst>
          </p:cNvPr>
          <p:cNvPicPr>
            <a:picLocks noChangeAspect="1"/>
          </p:cNvPicPr>
          <p:nvPr/>
        </p:nvPicPr>
        <p:blipFill>
          <a:blip r:embed="rId7"/>
          <a:stretch>
            <a:fillRect/>
          </a:stretch>
        </p:blipFill>
        <p:spPr>
          <a:xfrm>
            <a:off x="7608065" y="4053139"/>
            <a:ext cx="3663388" cy="2652461"/>
          </a:xfrm>
          <a:prstGeom prst="rect">
            <a:avLst/>
          </a:prstGeom>
        </p:spPr>
      </p:pic>
      <p:sp>
        <p:nvSpPr>
          <p:cNvPr id="16" name="TextBox 15">
            <a:extLst>
              <a:ext uri="{FF2B5EF4-FFF2-40B4-BE49-F238E27FC236}">
                <a16:creationId xmlns:a16="http://schemas.microsoft.com/office/drawing/2014/main" id="{73BF8091-7A51-BAF9-8613-CD776FC49D3B}"/>
              </a:ext>
            </a:extLst>
          </p:cNvPr>
          <p:cNvSpPr txBox="1"/>
          <p:nvPr/>
        </p:nvSpPr>
        <p:spPr>
          <a:xfrm>
            <a:off x="156990" y="185057"/>
            <a:ext cx="11479839" cy="923330"/>
          </a:xfrm>
          <a:prstGeom prst="rect">
            <a:avLst/>
          </a:prstGeom>
          <a:noFill/>
        </p:spPr>
        <p:txBody>
          <a:bodyPr wrap="square" rtlCol="0">
            <a:spAutoFit/>
          </a:bodyPr>
          <a:lstStyle/>
          <a:p>
            <a:pPr algn="ctr"/>
            <a:r>
              <a:rPr lang="en-US" dirty="0"/>
              <a:t>Sample DATA SET</a:t>
            </a:r>
          </a:p>
          <a:p>
            <a:pPr algn="ctr"/>
            <a:endParaRPr lang="en-US" dirty="0"/>
          </a:p>
          <a:p>
            <a:r>
              <a:rPr lang="en-IN" dirty="0"/>
              <a:t>                      0                                                                                1                                                                    2</a:t>
            </a:r>
          </a:p>
        </p:txBody>
      </p:sp>
    </p:spTree>
    <p:extLst>
      <p:ext uri="{BB962C8B-B14F-4D97-AF65-F5344CB8AC3E}">
        <p14:creationId xmlns:p14="http://schemas.microsoft.com/office/powerpoint/2010/main" val="22213991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FCA49-3F68-F2C9-77FA-FA3773F9129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B29BBBA-007F-DA45-546E-CA8177FEA157}"/>
              </a:ext>
            </a:extLst>
          </p:cNvPr>
          <p:cNvSpPr>
            <a:spLocks noGrp="1"/>
          </p:cNvSpPr>
          <p:nvPr>
            <p:ph idx="1"/>
          </p:nvPr>
        </p:nvSpPr>
        <p:spPr/>
        <p:txBody>
          <a:bodyPr/>
          <a:lstStyle/>
          <a:p>
            <a:endParaRPr lang="en-IN" dirty="0"/>
          </a:p>
        </p:txBody>
      </p:sp>
      <p:pic>
        <p:nvPicPr>
          <p:cNvPr id="7" name="Picture 6">
            <a:extLst>
              <a:ext uri="{FF2B5EF4-FFF2-40B4-BE49-F238E27FC236}">
                <a16:creationId xmlns:a16="http://schemas.microsoft.com/office/drawing/2014/main" id="{FAE64353-580A-6070-FDD4-9B320A344EED}"/>
              </a:ext>
            </a:extLst>
          </p:cNvPr>
          <p:cNvPicPr>
            <a:picLocks noChangeAspect="1"/>
          </p:cNvPicPr>
          <p:nvPr/>
        </p:nvPicPr>
        <p:blipFill>
          <a:blip r:embed="rId2"/>
          <a:stretch>
            <a:fillRect/>
          </a:stretch>
        </p:blipFill>
        <p:spPr>
          <a:xfrm>
            <a:off x="6851911" y="307662"/>
            <a:ext cx="5165918" cy="3693632"/>
          </a:xfrm>
          <a:prstGeom prst="rect">
            <a:avLst/>
          </a:prstGeom>
        </p:spPr>
      </p:pic>
      <p:pic>
        <p:nvPicPr>
          <p:cNvPr id="9" name="Picture 8">
            <a:extLst>
              <a:ext uri="{FF2B5EF4-FFF2-40B4-BE49-F238E27FC236}">
                <a16:creationId xmlns:a16="http://schemas.microsoft.com/office/drawing/2014/main" id="{AAE53679-E607-8297-CA94-326CCC1B1D0C}"/>
              </a:ext>
            </a:extLst>
          </p:cNvPr>
          <p:cNvPicPr>
            <a:picLocks noChangeAspect="1"/>
          </p:cNvPicPr>
          <p:nvPr/>
        </p:nvPicPr>
        <p:blipFill>
          <a:blip r:embed="rId3"/>
          <a:stretch>
            <a:fillRect/>
          </a:stretch>
        </p:blipFill>
        <p:spPr>
          <a:xfrm>
            <a:off x="838200" y="365125"/>
            <a:ext cx="4746171" cy="3566112"/>
          </a:xfrm>
          <a:prstGeom prst="rect">
            <a:avLst/>
          </a:prstGeom>
        </p:spPr>
      </p:pic>
      <p:pic>
        <p:nvPicPr>
          <p:cNvPr id="11" name="Picture 10">
            <a:extLst>
              <a:ext uri="{FF2B5EF4-FFF2-40B4-BE49-F238E27FC236}">
                <a16:creationId xmlns:a16="http://schemas.microsoft.com/office/drawing/2014/main" id="{B0B7BCA6-9003-E40E-724F-58196053471C}"/>
              </a:ext>
            </a:extLst>
          </p:cNvPr>
          <p:cNvPicPr>
            <a:picLocks noChangeAspect="1"/>
          </p:cNvPicPr>
          <p:nvPr/>
        </p:nvPicPr>
        <p:blipFill>
          <a:blip r:embed="rId4"/>
          <a:stretch>
            <a:fillRect/>
          </a:stretch>
        </p:blipFill>
        <p:spPr>
          <a:xfrm>
            <a:off x="3884755" y="3246977"/>
            <a:ext cx="4422490" cy="3303361"/>
          </a:xfrm>
          <a:prstGeom prst="rect">
            <a:avLst/>
          </a:prstGeom>
        </p:spPr>
      </p:pic>
    </p:spTree>
    <p:extLst>
      <p:ext uri="{BB962C8B-B14F-4D97-AF65-F5344CB8AC3E}">
        <p14:creationId xmlns:p14="http://schemas.microsoft.com/office/powerpoint/2010/main" val="6319886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16269-FCC3-6441-8168-D82A11254FA1}"/>
              </a:ext>
            </a:extLst>
          </p:cNvPr>
          <p:cNvSpPr>
            <a:spLocks noGrp="1"/>
          </p:cNvSpPr>
          <p:nvPr>
            <p:ph type="title"/>
          </p:nvPr>
        </p:nvSpPr>
        <p:spPr/>
        <p:txBody>
          <a:bodyPr/>
          <a:lstStyle/>
          <a:p>
            <a:r>
              <a:rPr lang="en-US" dirty="0"/>
              <a:t>DATA  SET</a:t>
            </a:r>
            <a:endParaRPr lang="en-IN" dirty="0"/>
          </a:p>
        </p:txBody>
      </p:sp>
      <p:sp>
        <p:nvSpPr>
          <p:cNvPr id="7" name="TextBox 6">
            <a:extLst>
              <a:ext uri="{FF2B5EF4-FFF2-40B4-BE49-F238E27FC236}">
                <a16:creationId xmlns:a16="http://schemas.microsoft.com/office/drawing/2014/main" id="{90176DAE-4FB0-27E1-44AB-0CE194014F65}"/>
              </a:ext>
            </a:extLst>
          </p:cNvPr>
          <p:cNvSpPr txBox="1"/>
          <p:nvPr/>
        </p:nvSpPr>
        <p:spPr>
          <a:xfrm>
            <a:off x="705080" y="1586538"/>
            <a:ext cx="11016868" cy="501675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000" b="1" i="0" u="none" strike="noStrike" cap="none" normalizeH="0" baseline="0" dirty="0">
                <a:ln>
                  <a:noFill/>
                </a:ln>
                <a:effectLst/>
                <a:latin typeface="Söhne"/>
              </a:rPr>
              <a:t>Objective</a:t>
            </a:r>
            <a:endParaRPr kumimoji="0" lang="en-US" altLang="en-US" sz="2000" b="0" i="0" u="none" strike="noStrike" cap="none" normalizeH="0" baseline="0" dirty="0">
              <a:ln>
                <a:noFill/>
              </a:ln>
              <a:effectLst/>
              <a:latin typeface="Söhne"/>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effectLst/>
                <a:latin typeface="Söhne"/>
              </a:rPr>
              <a:t>Collect and label images of facial expressions from a real-time webcam feed for model training.</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000" b="1" i="0" u="none" strike="noStrike" cap="none" normalizeH="0" baseline="0" dirty="0">
                <a:ln>
                  <a:noFill/>
                </a:ln>
                <a:effectLst/>
                <a:latin typeface="Söhne"/>
              </a:rPr>
              <a:t>Setting Up Data Storage</a:t>
            </a:r>
            <a:endParaRPr kumimoji="0" lang="en-US" altLang="en-US" sz="2000" b="0" i="0" u="none" strike="noStrike" cap="none" normalizeH="0" baseline="0" dirty="0">
              <a:ln>
                <a:noFill/>
              </a:ln>
              <a:effectLst/>
              <a:latin typeface="Söhne"/>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effectLst/>
                <a:latin typeface="Söhne"/>
              </a:rPr>
              <a:t>Organize images in directories by emotion </a:t>
            </a:r>
            <a:r>
              <a:rPr kumimoji="0" lang="en-US" altLang="en-US" sz="2000" b="0" i="0" u="none" strike="noStrike" cap="none" normalizeH="0" baseline="0" dirty="0" err="1">
                <a:ln>
                  <a:noFill/>
                </a:ln>
                <a:effectLst/>
                <a:latin typeface="Söhne"/>
              </a:rPr>
              <a:t>labels:Sad</a:t>
            </a:r>
            <a:r>
              <a:rPr kumimoji="0" lang="en-US" altLang="en-US" sz="2000" b="0" i="0" u="none" strike="noStrike" cap="none" normalizeH="0" baseline="0" dirty="0">
                <a:ln>
                  <a:noFill/>
                </a:ln>
                <a:effectLst/>
                <a:latin typeface="Söhne"/>
              </a:rPr>
              <a:t>, </a:t>
            </a:r>
            <a:r>
              <a:rPr lang="en-US" altLang="en-US" sz="2000" dirty="0">
                <a:latin typeface="Söhne"/>
              </a:rPr>
              <a:t>Happy</a:t>
            </a:r>
            <a:r>
              <a:rPr kumimoji="0" lang="en-US" altLang="en-US" sz="2000" b="0" i="0" u="none" strike="noStrike" cap="none" normalizeH="0" baseline="0" dirty="0">
                <a:ln>
                  <a:noFill/>
                </a:ln>
                <a:effectLst/>
                <a:latin typeface="Söhne"/>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effectLst/>
                <a:latin typeface="Söhne"/>
              </a:rPr>
              <a:t>Ensures systematic storage for easy access during training.</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000" b="1" i="0" u="none" strike="noStrike" cap="none" normalizeH="0" baseline="0" dirty="0">
                <a:ln>
                  <a:noFill/>
                </a:ln>
                <a:effectLst/>
                <a:latin typeface="Söhne"/>
              </a:rPr>
              <a:t>Capturing Video Frames</a:t>
            </a:r>
            <a:endParaRPr kumimoji="0" lang="en-US" altLang="en-US" sz="2000" b="0" i="0" u="none" strike="noStrike" cap="none" normalizeH="0" baseline="0" dirty="0">
              <a:ln>
                <a:noFill/>
              </a:ln>
              <a:effectLst/>
              <a:latin typeface="Söhne"/>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effectLst/>
                <a:latin typeface="Söhne"/>
              </a:rPr>
              <a:t>Use </a:t>
            </a:r>
            <a:r>
              <a:rPr kumimoji="0" lang="en-US" altLang="en-US" sz="2000" b="1" i="0" u="none" strike="noStrike" cap="none" normalizeH="0" baseline="0" dirty="0">
                <a:ln>
                  <a:noFill/>
                </a:ln>
                <a:effectLst/>
                <a:latin typeface="Söhne Mono"/>
              </a:rPr>
              <a:t>cv2.VideoCapture</a:t>
            </a:r>
            <a:r>
              <a:rPr kumimoji="0" lang="en-US" altLang="en-US" sz="2000" b="0" i="0" u="none" strike="noStrike" cap="none" normalizeH="0" baseline="0" dirty="0">
                <a:ln>
                  <a:noFill/>
                </a:ln>
                <a:effectLst/>
                <a:latin typeface="Söhne"/>
              </a:rPr>
              <a:t> to continuously capture frames from webcam.</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effectLst/>
                <a:latin typeface="Söhne"/>
              </a:rPr>
              <a:t>Real-time interaction with the user.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000" b="1" i="0" u="none" strike="noStrike" cap="none" normalizeH="0" baseline="0" dirty="0">
                <a:ln>
                  <a:noFill/>
                </a:ln>
                <a:effectLst/>
                <a:latin typeface="Söhne"/>
              </a:rPr>
              <a:t>Label Assignment and Image Saving</a:t>
            </a:r>
            <a:endParaRPr kumimoji="0" lang="en-US" altLang="en-US" sz="2000" b="0" i="0" u="none" strike="noStrike" cap="none" normalizeH="0" baseline="0" dirty="0">
              <a:ln>
                <a:noFill/>
              </a:ln>
              <a:effectLst/>
              <a:latin typeface="Söhne"/>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effectLst/>
                <a:latin typeface="Söhne"/>
              </a:rPr>
              <a:t>User inputs corresponding keys to label current frame with an emotion.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effectLst/>
                <a:latin typeface="Söhne"/>
              </a:rPr>
              <a:t>Captured frame is saved under the respective directory based on the label.</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effectLst/>
                <a:latin typeface="Söhne"/>
              </a:rPr>
              <a:t>Example: Press ‘s' to save the frame as “</a:t>
            </a:r>
            <a:r>
              <a:rPr lang="en-US" altLang="en-US" sz="2000" dirty="0">
                <a:latin typeface="Söhne"/>
              </a:rPr>
              <a:t>sad</a:t>
            </a:r>
            <a:r>
              <a:rPr kumimoji="0" lang="en-US" altLang="en-US" sz="2000" b="0" i="0" u="none" strike="noStrike" cap="none" normalizeH="0" baseline="0" dirty="0">
                <a:ln>
                  <a:noFill/>
                </a:ln>
                <a:effectLst/>
                <a:latin typeface="Söhne"/>
              </a:rPr>
              <a:t>".</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2000" b="1" i="0" u="none" strike="noStrike" cap="none" normalizeH="0" baseline="0" dirty="0">
                <a:ln>
                  <a:noFill/>
                </a:ln>
                <a:effectLst/>
                <a:latin typeface="Söhne"/>
              </a:rPr>
              <a:t>Real-Time User Interaction</a:t>
            </a:r>
            <a:endParaRPr kumimoji="0" lang="en-US" altLang="en-US" sz="2000" b="0" i="0" u="none" strike="noStrike" cap="none" normalizeH="0" baseline="0" dirty="0">
              <a:ln>
                <a:noFill/>
              </a:ln>
              <a:effectLst/>
              <a:latin typeface="Söhne"/>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effectLst/>
                <a:latin typeface="Söhne"/>
              </a:rPr>
              <a:t>Display live video feed.</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effectLst/>
                <a:latin typeface="Söhne"/>
              </a:rPr>
              <a:t>User labels the emotions by pressing designated keys.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1994990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AF339-7144-EEA3-5887-E9E73B6AEC3A}"/>
              </a:ext>
            </a:extLst>
          </p:cNvPr>
          <p:cNvSpPr>
            <a:spLocks noGrp="1"/>
          </p:cNvSpPr>
          <p:nvPr>
            <p:ph type="title"/>
          </p:nvPr>
        </p:nvSpPr>
        <p:spPr/>
        <p:txBody>
          <a:bodyPr/>
          <a:lstStyle/>
          <a:p>
            <a:r>
              <a:rPr lang="en-US" dirty="0" err="1"/>
              <a:t>PreProcessing</a:t>
            </a:r>
            <a:r>
              <a:rPr lang="en-US" dirty="0"/>
              <a:t> </a:t>
            </a:r>
            <a:endParaRPr lang="en-IN" dirty="0"/>
          </a:p>
        </p:txBody>
      </p:sp>
      <p:sp>
        <p:nvSpPr>
          <p:cNvPr id="7" name="TextBox 6">
            <a:extLst>
              <a:ext uri="{FF2B5EF4-FFF2-40B4-BE49-F238E27FC236}">
                <a16:creationId xmlns:a16="http://schemas.microsoft.com/office/drawing/2014/main" id="{D6D292F8-AC84-4608-B174-CD885AB49552}"/>
              </a:ext>
            </a:extLst>
          </p:cNvPr>
          <p:cNvSpPr txBox="1"/>
          <p:nvPr/>
        </p:nvSpPr>
        <p:spPr>
          <a:xfrm>
            <a:off x="528809" y="1323833"/>
            <a:ext cx="11347374" cy="563231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000" b="1" i="0" u="none" strike="noStrike" cap="none" normalizeH="0" baseline="0" dirty="0">
                <a:ln>
                  <a:noFill/>
                </a:ln>
                <a:effectLst/>
                <a:latin typeface="Söhne"/>
              </a:rPr>
              <a:t>Face Detection</a:t>
            </a:r>
            <a:endParaRPr kumimoji="0" lang="en-US" altLang="en-US" sz="2000" b="0" i="0" u="none" strike="noStrike" cap="none" normalizeH="0" baseline="0" dirty="0">
              <a:ln>
                <a:noFill/>
              </a:ln>
              <a:effectLst/>
              <a:latin typeface="Söhne"/>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effectLst/>
                <a:latin typeface="Söhne"/>
              </a:rPr>
              <a:t>Utilize pre-trained deep learning models (</a:t>
            </a:r>
            <a:r>
              <a:rPr kumimoji="0" lang="en-US" altLang="en-US" sz="2000" b="1" i="0" u="none" strike="noStrike" cap="none" normalizeH="0" baseline="0" dirty="0">
                <a:ln>
                  <a:noFill/>
                </a:ln>
                <a:effectLst/>
                <a:latin typeface="Söhne Mono"/>
              </a:rPr>
              <a:t>cv2.dnn.readNet</a:t>
            </a:r>
            <a:r>
              <a:rPr kumimoji="0" lang="en-US" altLang="en-US" sz="2000" b="0" i="0" u="none" strike="noStrike" cap="none" normalizeH="0" baseline="0" dirty="0">
                <a:ln>
                  <a:noFill/>
                </a:ln>
                <a:effectLst/>
                <a:latin typeface="Söhne"/>
              </a:rPr>
              <a:t>) for accurate face detection.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effectLst/>
                <a:latin typeface="Söhne"/>
              </a:rPr>
              <a:t>Convert video frame into a blob, process to detect faces, ensuring high precision in diverse lighting and positions.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000" b="1" i="0" u="none" strike="noStrike" cap="none" normalizeH="0" baseline="0" dirty="0">
                <a:ln>
                  <a:noFill/>
                </a:ln>
                <a:effectLst/>
                <a:latin typeface="Söhne"/>
              </a:rPr>
              <a:t>Image Quality Assurance</a:t>
            </a:r>
            <a:endParaRPr kumimoji="0" lang="en-US" altLang="en-US" sz="2000" b="0" i="0" u="none" strike="noStrike" cap="none" normalizeH="0" baseline="0" dirty="0">
              <a:ln>
                <a:noFill/>
              </a:ln>
              <a:effectLst/>
              <a:latin typeface="Söhne"/>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effectLst/>
                <a:latin typeface="Söhne"/>
              </a:rPr>
              <a:t>Confirm face detection before saving (ensure </a:t>
            </a:r>
            <a:r>
              <a:rPr kumimoji="0" lang="en-US" altLang="en-US" sz="2000" b="1" i="0" u="none" strike="noStrike" cap="none" normalizeH="0" baseline="0" dirty="0" err="1">
                <a:ln>
                  <a:noFill/>
                </a:ln>
                <a:effectLst/>
                <a:latin typeface="Söhne Mono"/>
              </a:rPr>
              <a:t>face_expression</a:t>
            </a:r>
            <a:r>
              <a:rPr kumimoji="0" lang="en-US" altLang="en-US" sz="2000" b="0" i="0" u="none" strike="noStrike" cap="none" normalizeH="0" baseline="0" dirty="0">
                <a:ln>
                  <a:noFill/>
                </a:ln>
                <a:effectLst/>
                <a:latin typeface="Söhne"/>
              </a:rPr>
              <a:t> is not None).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effectLst/>
                <a:latin typeface="Söhne"/>
              </a:rPr>
              <a:t>Adjust bounding box to fit within the frame boundaries to avoid cropping errors.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000" b="1" i="0" u="none" strike="noStrike" cap="none" normalizeH="0" baseline="0" dirty="0">
                <a:ln>
                  <a:noFill/>
                </a:ln>
                <a:effectLst/>
                <a:latin typeface="Söhne"/>
              </a:rPr>
              <a:t>Grayscale Conversion</a:t>
            </a:r>
            <a:endParaRPr kumimoji="0" lang="en-US" altLang="en-US" sz="2000" b="0" i="0" u="none" strike="noStrike" cap="none" normalizeH="0" baseline="0" dirty="0">
              <a:ln>
                <a:noFill/>
              </a:ln>
              <a:effectLst/>
              <a:latin typeface="Söhne"/>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effectLst/>
                <a:latin typeface="Söhne"/>
              </a:rPr>
              <a:t>Convert captured face region to grayscale:</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effectLst/>
                <a:latin typeface="Söhne"/>
              </a:rPr>
              <a:t>Focuses on structural features of the face.</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effectLst/>
                <a:latin typeface="Söhne"/>
              </a:rPr>
              <a:t>Reduces data complexity which aids in model training.</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000" b="1" i="0" u="none" strike="noStrike" cap="none" normalizeH="0" baseline="0" dirty="0">
                <a:ln>
                  <a:noFill/>
                </a:ln>
                <a:effectLst/>
                <a:latin typeface="Söhne"/>
              </a:rPr>
              <a:t>Bounding Box Adjustments</a:t>
            </a:r>
            <a:endParaRPr kumimoji="0" lang="en-US" altLang="en-US" sz="2000" b="0" i="0" u="none" strike="noStrike" cap="none" normalizeH="0" baseline="0" dirty="0">
              <a:ln>
                <a:noFill/>
              </a:ln>
              <a:effectLst/>
              <a:latin typeface="Söhne"/>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effectLst/>
                <a:latin typeface="Söhne"/>
              </a:rPr>
              <a:t>Ensure bounding boxes are well-positioned within the frame to capture the entire relevant area.</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effectLst/>
                <a:latin typeface="Söhne"/>
              </a:rPr>
              <a:t>Prevents loss of facial feature data crucial for expression recognition.</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2000" b="1" i="0" u="none" strike="noStrike" cap="none" normalizeH="0" baseline="0" dirty="0">
                <a:ln>
                  <a:noFill/>
                </a:ln>
                <a:effectLst/>
                <a:latin typeface="Söhne"/>
              </a:rPr>
              <a:t>Visualization and Feedback</a:t>
            </a:r>
            <a:endParaRPr kumimoji="0" lang="en-US" altLang="en-US" sz="2000" b="0" i="0" u="none" strike="noStrike" cap="none" normalizeH="0" baseline="0" dirty="0">
              <a:ln>
                <a:noFill/>
              </a:ln>
              <a:effectLst/>
              <a:latin typeface="Söhne"/>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effectLst/>
                <a:latin typeface="Söhne"/>
              </a:rPr>
              <a:t>Highlight detected face regions on the live video feed.</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effectLst/>
                <a:latin typeface="Söhne"/>
              </a:rPr>
              <a:t>Provides immediate visual feedback to user, assisting in better positioning and expression capture.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3922005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C2891-F2F6-9FCF-93AF-11F42CED38D1}"/>
              </a:ext>
            </a:extLst>
          </p:cNvPr>
          <p:cNvSpPr>
            <a:spLocks noGrp="1"/>
          </p:cNvSpPr>
          <p:nvPr>
            <p:ph type="title"/>
          </p:nvPr>
        </p:nvSpPr>
        <p:spPr/>
        <p:txBody>
          <a:bodyPr/>
          <a:lstStyle/>
          <a:p>
            <a:r>
              <a:rPr lang="en-US" dirty="0"/>
              <a:t>Feature Extraction</a:t>
            </a:r>
            <a:endParaRPr lang="en-IN" dirty="0"/>
          </a:p>
        </p:txBody>
      </p:sp>
      <p:sp>
        <p:nvSpPr>
          <p:cNvPr id="7" name="TextBox 6">
            <a:extLst>
              <a:ext uri="{FF2B5EF4-FFF2-40B4-BE49-F238E27FC236}">
                <a16:creationId xmlns:a16="http://schemas.microsoft.com/office/drawing/2014/main" id="{8588E53A-78F4-F177-7A73-F166464BF497}"/>
              </a:ext>
            </a:extLst>
          </p:cNvPr>
          <p:cNvSpPr txBox="1"/>
          <p:nvPr/>
        </p:nvSpPr>
        <p:spPr>
          <a:xfrm>
            <a:off x="583894" y="1215763"/>
            <a:ext cx="10895682" cy="535531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b="1" i="0" u="none" strike="noStrike" cap="none" normalizeH="0" baseline="0" dirty="0">
                <a:ln>
                  <a:noFill/>
                </a:ln>
                <a:effectLst/>
                <a:latin typeface="Söhne"/>
              </a:rPr>
              <a:t>Face Detection</a:t>
            </a:r>
            <a:endParaRPr kumimoji="0" lang="en-US" altLang="en-US" b="0" i="0" u="none" strike="noStrike" cap="none" normalizeH="0" baseline="0" dirty="0">
              <a:ln>
                <a:noFill/>
              </a:ln>
              <a:effectLst/>
              <a:latin typeface="Söhne"/>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effectLst/>
                <a:latin typeface="Söhne"/>
              </a:rPr>
              <a:t>Employ pre-trained deep learning model (</a:t>
            </a:r>
            <a:r>
              <a:rPr kumimoji="0" lang="en-US" altLang="en-US" b="1" i="0" u="none" strike="noStrike" cap="none" normalizeH="0" baseline="0" dirty="0">
                <a:ln>
                  <a:noFill/>
                </a:ln>
                <a:effectLst/>
                <a:latin typeface="Söhne Mono"/>
              </a:rPr>
              <a:t>cv2.dnn.readNet</a:t>
            </a:r>
            <a:r>
              <a:rPr kumimoji="0" lang="en-US" altLang="en-US" b="0" i="0" u="none" strike="noStrike" cap="none" normalizeH="0" baseline="0" dirty="0">
                <a:ln>
                  <a:noFill/>
                </a:ln>
                <a:effectLst/>
                <a:latin typeface="Söhne"/>
              </a:rPr>
              <a:t>) to accurately detect faces in video frames.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effectLst/>
                <a:latin typeface="Söhne"/>
              </a:rPr>
              <a:t>Frames converted to blobs for consistent input to detection models, enhancing detection across various lighting and positions.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b="1" i="0" u="none" strike="noStrike" cap="none" normalizeH="0" baseline="0" dirty="0">
                <a:ln>
                  <a:noFill/>
                </a:ln>
                <a:effectLst/>
                <a:latin typeface="Söhne"/>
              </a:rPr>
              <a:t>Grayscale Conversion</a:t>
            </a:r>
            <a:endParaRPr kumimoji="0" lang="en-US" altLang="en-US" b="0" i="0" u="none" strike="noStrike" cap="none" normalizeH="0" baseline="0" dirty="0">
              <a:ln>
                <a:noFill/>
              </a:ln>
              <a:effectLst/>
              <a:latin typeface="Söhne"/>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effectLst/>
                <a:latin typeface="Söhne"/>
              </a:rPr>
              <a:t>Faces extracted from the video are converted to grayscale:</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effectLst/>
                <a:latin typeface="Söhne"/>
              </a:rPr>
              <a:t>Purpose</a:t>
            </a:r>
            <a:r>
              <a:rPr kumimoji="0" lang="en-US" altLang="en-US" b="0" i="0" u="none" strike="noStrike" cap="none" normalizeH="0" baseline="0" dirty="0">
                <a:ln>
                  <a:noFill/>
                </a:ln>
                <a:effectLst/>
                <a:latin typeface="Söhne"/>
              </a:rPr>
              <a:t>: Focus on structural features like edges, contours, which are more prominent without color.</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effectLst/>
                <a:latin typeface="Söhne"/>
              </a:rPr>
              <a:t>Benefit</a:t>
            </a:r>
            <a:r>
              <a:rPr kumimoji="0" lang="en-US" altLang="en-US" b="0" i="0" u="none" strike="noStrike" cap="none" normalizeH="0" baseline="0" dirty="0">
                <a:ln>
                  <a:noFill/>
                </a:ln>
                <a:effectLst/>
                <a:latin typeface="Söhne"/>
              </a:rPr>
              <a:t>: Simplifies the model's task by reducing the dimensionality of input data, which can improve processing speed and reduce model complexity.</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b="1" i="0" u="none" strike="noStrike" cap="none" normalizeH="0" baseline="0" dirty="0">
                <a:ln>
                  <a:noFill/>
                </a:ln>
                <a:effectLst/>
                <a:latin typeface="Söhne"/>
              </a:rPr>
              <a:t>Feature Normalization</a:t>
            </a:r>
            <a:endParaRPr kumimoji="0" lang="en-US" altLang="en-US" b="0" i="0" u="none" strike="noStrike" cap="none" normalizeH="0" baseline="0" dirty="0">
              <a:ln>
                <a:noFill/>
              </a:ln>
              <a:effectLst/>
              <a:latin typeface="Söhne"/>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effectLst/>
                <a:latin typeface="Söhne"/>
              </a:rPr>
              <a:t>Bounding Box Adjustments</a:t>
            </a:r>
            <a:r>
              <a:rPr kumimoji="0" lang="en-US" altLang="en-US" b="0" i="0" u="none" strike="noStrike" cap="none" normalizeH="0" baseline="0" dirty="0">
                <a:ln>
                  <a:noFill/>
                </a:ln>
                <a:effectLst/>
                <a:latin typeface="Söhne"/>
              </a:rPr>
              <a:t>: Ensure all faces are well-contained within the frame to maintain consistency in the data set.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effectLst/>
                <a:latin typeface="Söhne"/>
              </a:rPr>
              <a:t>Dimension Standardization</a:t>
            </a:r>
            <a:r>
              <a:rPr kumimoji="0" lang="en-US" altLang="en-US" b="0" i="0" u="none" strike="noStrike" cap="none" normalizeH="0" baseline="0" dirty="0">
                <a:ln>
                  <a:noFill/>
                </a:ln>
                <a:effectLst/>
                <a:latin typeface="Söhne"/>
              </a:rPr>
              <a:t>: Resize all face images to a standard dimension (e.g., 48x48 pixels) to ensure uniformity across all training data.</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b="1" i="0" u="none" strike="noStrike" cap="none" normalizeH="0" baseline="0" dirty="0">
                <a:ln>
                  <a:noFill/>
                </a:ln>
                <a:effectLst/>
                <a:latin typeface="Söhne"/>
              </a:rPr>
              <a:t>Data Augmentation</a:t>
            </a:r>
            <a:r>
              <a:rPr kumimoji="0" lang="en-US" altLang="en-US" b="0" i="0" u="none" strike="noStrike" cap="none" normalizeH="0" baseline="0" dirty="0">
                <a:ln>
                  <a:noFill/>
                </a:ln>
                <a:effectLst/>
                <a:latin typeface="Söhne"/>
              </a:rPr>
              <a:t> (If applicable, not detailed in the previous text but often critical)</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effectLst/>
                <a:latin typeface="Söhne"/>
              </a:rPr>
              <a:t>Artificially expand the dataset by applying random, realistic transformations to the training images (e.g., slight rotations, scaling).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effectLst/>
                <a:latin typeface="Söhne"/>
              </a:rPr>
              <a:t>Enhances the robustness of the model by simulating different scenarios and angles.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798363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40127-CC9E-0171-5289-4A2FE6C4FE5C}"/>
              </a:ext>
            </a:extLst>
          </p:cNvPr>
          <p:cNvSpPr>
            <a:spLocks noGrp="1"/>
          </p:cNvSpPr>
          <p:nvPr>
            <p:ph type="title"/>
          </p:nvPr>
        </p:nvSpPr>
        <p:spPr/>
        <p:txBody>
          <a:bodyPr/>
          <a:lstStyle/>
          <a:p>
            <a:r>
              <a:rPr lang="en-IN" b="1" dirty="0">
                <a:solidFill>
                  <a:schemeClr val="accent1"/>
                </a:solidFill>
              </a:rPr>
              <a:t>INTRODUCTION</a:t>
            </a:r>
          </a:p>
        </p:txBody>
      </p:sp>
      <p:sp>
        <p:nvSpPr>
          <p:cNvPr id="3" name="Content Placeholder 2">
            <a:extLst>
              <a:ext uri="{FF2B5EF4-FFF2-40B4-BE49-F238E27FC236}">
                <a16:creationId xmlns:a16="http://schemas.microsoft.com/office/drawing/2014/main" id="{485C366F-6BF5-C18C-8810-D4A37D1CCB3E}"/>
              </a:ext>
            </a:extLst>
          </p:cNvPr>
          <p:cNvSpPr>
            <a:spLocks noGrp="1"/>
          </p:cNvSpPr>
          <p:nvPr>
            <p:ph idx="1"/>
          </p:nvPr>
        </p:nvSpPr>
        <p:spPr>
          <a:xfrm>
            <a:off x="328914" y="1489959"/>
            <a:ext cx="10515600" cy="4351338"/>
          </a:xfrm>
        </p:spPr>
        <p:txBody>
          <a:bodyPr>
            <a:noAutofit/>
          </a:bodyPr>
          <a:lstStyle/>
          <a:p>
            <a:r>
              <a:rPr lang="en-US" dirty="0"/>
              <a:t>Communication is essential for connection, idea sharing, and relationship building.</a:t>
            </a:r>
          </a:p>
          <a:p>
            <a:r>
              <a:rPr lang="en-US" dirty="0"/>
              <a:t>Individuals using sign language face challenges in a world dominated by spoken and written language.</a:t>
            </a:r>
          </a:p>
          <a:p>
            <a:r>
              <a:rPr lang="en-US" dirty="0"/>
              <a:t>These challenges can limit access to information, education, and employment.</a:t>
            </a:r>
          </a:p>
          <a:p>
            <a:r>
              <a:rPr lang="en-US" dirty="0"/>
              <a:t>Recent AI and ML advancements provide promising solutions to bridge the communication gap.</a:t>
            </a:r>
          </a:p>
          <a:p>
            <a:r>
              <a:rPr lang="en-US" dirty="0"/>
              <a:t>This paper proposes a novel system combining sign language interpretation with next-word prediction.</a:t>
            </a:r>
          </a:p>
          <a:p>
            <a:r>
              <a:rPr lang="en-US" dirty="0"/>
              <a:t>The goal is to improve communication for sign language users.</a:t>
            </a:r>
          </a:p>
        </p:txBody>
      </p:sp>
    </p:spTree>
    <p:extLst>
      <p:ext uri="{BB962C8B-B14F-4D97-AF65-F5344CB8AC3E}">
        <p14:creationId xmlns:p14="http://schemas.microsoft.com/office/powerpoint/2010/main" val="4078725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F63C0-4B4F-79DA-F992-2E96F28137B5}"/>
              </a:ext>
            </a:extLst>
          </p:cNvPr>
          <p:cNvSpPr>
            <a:spLocks noGrp="1"/>
          </p:cNvSpPr>
          <p:nvPr>
            <p:ph type="title"/>
          </p:nvPr>
        </p:nvSpPr>
        <p:spPr/>
        <p:txBody>
          <a:bodyPr/>
          <a:lstStyle/>
          <a:p>
            <a:r>
              <a:rPr lang="en-US" dirty="0"/>
              <a:t>MODEL TRAINNG</a:t>
            </a:r>
            <a:endParaRPr lang="en-IN" dirty="0"/>
          </a:p>
        </p:txBody>
      </p:sp>
      <p:sp>
        <p:nvSpPr>
          <p:cNvPr id="3" name="Content Placeholder 2">
            <a:extLst>
              <a:ext uri="{FF2B5EF4-FFF2-40B4-BE49-F238E27FC236}">
                <a16:creationId xmlns:a16="http://schemas.microsoft.com/office/drawing/2014/main" id="{0FAF9988-6991-7EA1-2ADF-02268320329C}"/>
              </a:ext>
            </a:extLst>
          </p:cNvPr>
          <p:cNvSpPr>
            <a:spLocks noGrp="1"/>
          </p:cNvSpPr>
          <p:nvPr>
            <p:ph idx="1"/>
          </p:nvPr>
        </p:nvSpPr>
        <p:spPr/>
        <p:txBody>
          <a:bodyPr>
            <a:noAutofit/>
          </a:bodyPr>
          <a:lstStyle/>
          <a:p>
            <a:pPr algn="l">
              <a:buFont typeface="+mj-lt"/>
              <a:buAutoNum type="arabicPeriod"/>
            </a:pPr>
            <a:r>
              <a:rPr lang="en-IN" sz="2000" b="1" i="0" dirty="0">
                <a:effectLst/>
                <a:latin typeface="Söhne"/>
              </a:rPr>
              <a:t>Model Choosing</a:t>
            </a:r>
            <a:endParaRPr lang="en-IN" sz="2000" b="0" i="0" dirty="0">
              <a:effectLst/>
              <a:latin typeface="Söhne"/>
            </a:endParaRPr>
          </a:p>
          <a:p>
            <a:pPr marL="742950" lvl="1" indent="-285750" algn="l">
              <a:buFont typeface="+mj-lt"/>
              <a:buAutoNum type="arabicPeriod"/>
            </a:pPr>
            <a:r>
              <a:rPr lang="en-IN" sz="2000" b="0" i="0" dirty="0">
                <a:effectLst/>
                <a:latin typeface="Söhne"/>
              </a:rPr>
              <a:t>Chosen Model: MobileNetV2</a:t>
            </a:r>
          </a:p>
          <a:p>
            <a:pPr marL="1143000" lvl="2" indent="-228600" algn="l">
              <a:buFont typeface="+mj-lt"/>
              <a:buAutoNum type="arabicPeriod"/>
            </a:pPr>
            <a:r>
              <a:rPr lang="en-IN" b="0" i="0" dirty="0">
                <a:effectLst/>
                <a:latin typeface="Söhne"/>
              </a:rPr>
              <a:t>Lightweight, efficient CNN designed for mobile and edge devices.</a:t>
            </a:r>
          </a:p>
          <a:p>
            <a:pPr marL="1143000" lvl="2" indent="-228600" algn="l">
              <a:buFont typeface="+mj-lt"/>
              <a:buAutoNum type="arabicPeriod"/>
            </a:pPr>
            <a:r>
              <a:rPr lang="en-IN" b="0" i="0" dirty="0">
                <a:effectLst/>
                <a:latin typeface="Söhne"/>
              </a:rPr>
              <a:t>Pre-trained on ImageNet, suitable for image classification tasks.</a:t>
            </a:r>
          </a:p>
          <a:p>
            <a:pPr marL="742950" lvl="1" indent="-285750" algn="l">
              <a:buFont typeface="+mj-lt"/>
              <a:buAutoNum type="arabicPeriod"/>
            </a:pPr>
            <a:r>
              <a:rPr lang="en-IN" sz="2000" b="0" i="0" dirty="0">
                <a:effectLst/>
                <a:latin typeface="Söhne"/>
              </a:rPr>
              <a:t>Customization of Top Layers:</a:t>
            </a:r>
          </a:p>
          <a:p>
            <a:pPr marL="1143000" lvl="2" indent="-228600" algn="l">
              <a:buFont typeface="+mj-lt"/>
              <a:buAutoNum type="arabicPeriod"/>
            </a:pPr>
            <a:r>
              <a:rPr lang="en-IN" b="0" i="0" dirty="0">
                <a:effectLst/>
                <a:latin typeface="Söhne"/>
              </a:rPr>
              <a:t>AveragePooling2D: Reduces spatial dimensions.</a:t>
            </a:r>
          </a:p>
          <a:p>
            <a:pPr marL="1143000" lvl="2" indent="-228600" algn="l">
              <a:buFont typeface="+mj-lt"/>
              <a:buAutoNum type="arabicPeriod"/>
            </a:pPr>
            <a:r>
              <a:rPr lang="en-IN" b="0" i="0" dirty="0">
                <a:effectLst/>
                <a:latin typeface="Söhne"/>
              </a:rPr>
              <a:t>Flatten: Converts 2D feature maps to a 1D feature vector.</a:t>
            </a:r>
          </a:p>
          <a:p>
            <a:pPr marL="1143000" lvl="2" indent="-228600" algn="l">
              <a:buFont typeface="+mj-lt"/>
              <a:buAutoNum type="arabicPeriod"/>
            </a:pPr>
            <a:r>
              <a:rPr lang="en-IN" b="0" i="0" dirty="0">
                <a:effectLst/>
                <a:latin typeface="Söhne"/>
              </a:rPr>
              <a:t>Dense Layers with </a:t>
            </a:r>
            <a:r>
              <a:rPr lang="en-IN" b="0" i="0" dirty="0" err="1">
                <a:effectLst/>
                <a:latin typeface="Söhne"/>
              </a:rPr>
              <a:t>ReLU</a:t>
            </a:r>
            <a:r>
              <a:rPr lang="en-IN" b="0" i="0" dirty="0">
                <a:effectLst/>
                <a:latin typeface="Söhne"/>
              </a:rPr>
              <a:t> activation and dropout for feature learning and overfitting prevention.</a:t>
            </a:r>
          </a:p>
          <a:p>
            <a:pPr marL="742950" lvl="1" indent="-285750" algn="l">
              <a:buFont typeface="+mj-lt"/>
              <a:buAutoNum type="arabicPeriod"/>
            </a:pPr>
            <a:r>
              <a:rPr lang="en-IN" sz="2000" b="0" i="0" dirty="0">
                <a:effectLst/>
                <a:latin typeface="Söhne"/>
              </a:rPr>
              <a:t>Output Layer:</a:t>
            </a:r>
          </a:p>
          <a:p>
            <a:pPr marL="1143000" lvl="2" indent="-228600" algn="l">
              <a:buFont typeface="+mj-lt"/>
              <a:buAutoNum type="arabicPeriod"/>
            </a:pPr>
            <a:r>
              <a:rPr lang="en-IN" b="0" i="0" dirty="0" err="1">
                <a:effectLst/>
                <a:latin typeface="Söhne"/>
              </a:rPr>
              <a:t>Softmax</a:t>
            </a:r>
            <a:r>
              <a:rPr lang="en-IN" b="0" i="0" dirty="0">
                <a:effectLst/>
                <a:latin typeface="Söhne"/>
              </a:rPr>
              <a:t> activation with neurons representing classes for probability distributions.</a:t>
            </a:r>
          </a:p>
          <a:p>
            <a:pPr marL="0" indent="0">
              <a:buNone/>
            </a:pPr>
            <a:endParaRPr lang="en-IN" sz="2000" dirty="0"/>
          </a:p>
        </p:txBody>
      </p:sp>
    </p:spTree>
    <p:extLst>
      <p:ext uri="{BB962C8B-B14F-4D97-AF65-F5344CB8AC3E}">
        <p14:creationId xmlns:p14="http://schemas.microsoft.com/office/powerpoint/2010/main" val="3221227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E3BB-B327-EA6A-8343-4072B4CE49E4}"/>
              </a:ext>
            </a:extLst>
          </p:cNvPr>
          <p:cNvSpPr>
            <a:spLocks noGrp="1"/>
          </p:cNvSpPr>
          <p:nvPr>
            <p:ph type="title"/>
          </p:nvPr>
        </p:nvSpPr>
        <p:spPr/>
        <p:txBody>
          <a:bodyPr/>
          <a:lstStyle/>
          <a:p>
            <a:r>
              <a:rPr lang="en-US" dirty="0"/>
              <a:t>MODEL TRAINING(CONT)</a:t>
            </a:r>
            <a:endParaRPr lang="en-IN" dirty="0"/>
          </a:p>
        </p:txBody>
      </p:sp>
      <p:sp>
        <p:nvSpPr>
          <p:cNvPr id="3" name="Content Placeholder 2">
            <a:extLst>
              <a:ext uri="{FF2B5EF4-FFF2-40B4-BE49-F238E27FC236}">
                <a16:creationId xmlns:a16="http://schemas.microsoft.com/office/drawing/2014/main" id="{73D2934B-D66A-34F8-FC67-BC3AA5572174}"/>
              </a:ext>
            </a:extLst>
          </p:cNvPr>
          <p:cNvSpPr>
            <a:spLocks noGrp="1"/>
          </p:cNvSpPr>
          <p:nvPr>
            <p:ph idx="1"/>
          </p:nvPr>
        </p:nvSpPr>
        <p:spPr/>
        <p:txBody>
          <a:bodyPr>
            <a:normAutofit fontScale="92500" lnSpcReduction="20000"/>
          </a:bodyPr>
          <a:lstStyle/>
          <a:p>
            <a:pPr algn="l">
              <a:buFont typeface="+mj-lt"/>
              <a:buAutoNum type="arabicPeriod"/>
            </a:pPr>
            <a:r>
              <a:rPr lang="en-IN" sz="2000" b="1" i="0" dirty="0">
                <a:effectLst/>
                <a:latin typeface="Söhne"/>
              </a:rPr>
              <a:t>Splitting Data</a:t>
            </a:r>
            <a:endParaRPr lang="en-IN" sz="2000" b="0" i="0" dirty="0">
              <a:effectLst/>
              <a:latin typeface="Söhne"/>
            </a:endParaRPr>
          </a:p>
          <a:p>
            <a:pPr marL="742950" lvl="1" indent="-285750" algn="l">
              <a:buFont typeface="+mj-lt"/>
              <a:buAutoNum type="arabicPeriod"/>
            </a:pPr>
            <a:r>
              <a:rPr lang="en-IN" sz="2000" b="0" i="0" dirty="0">
                <a:effectLst/>
                <a:latin typeface="Söhne"/>
              </a:rPr>
              <a:t>Partitioned into training and testing sets (80-20 split).</a:t>
            </a:r>
          </a:p>
          <a:p>
            <a:pPr marL="742950" lvl="1" indent="-285750" algn="l">
              <a:buFont typeface="+mj-lt"/>
              <a:buAutoNum type="arabicPeriod"/>
            </a:pPr>
            <a:r>
              <a:rPr lang="en-IN" sz="2000" b="0" i="0" dirty="0">
                <a:effectLst/>
                <a:latin typeface="Söhne"/>
              </a:rPr>
              <a:t>Stratified sampling ensures representative proportions of each class label.</a:t>
            </a:r>
          </a:p>
          <a:p>
            <a:pPr algn="l">
              <a:buFont typeface="+mj-lt"/>
              <a:buAutoNum type="arabicPeriod"/>
            </a:pPr>
            <a:r>
              <a:rPr lang="en-IN" sz="2000" b="1" i="0" dirty="0">
                <a:effectLst/>
                <a:latin typeface="Söhne"/>
              </a:rPr>
              <a:t>Training Model</a:t>
            </a:r>
            <a:endParaRPr lang="en-IN" sz="2000" b="0" i="0" dirty="0">
              <a:effectLst/>
              <a:latin typeface="Söhne"/>
            </a:endParaRPr>
          </a:p>
          <a:p>
            <a:pPr marL="742950" lvl="1" indent="-285750" algn="l">
              <a:buFont typeface="+mj-lt"/>
              <a:buAutoNum type="arabicPeriod"/>
            </a:pPr>
            <a:r>
              <a:rPr lang="en-IN" sz="2000" b="0" i="0" dirty="0">
                <a:effectLst/>
                <a:latin typeface="Söhne"/>
              </a:rPr>
              <a:t>Data Augmentation:</a:t>
            </a:r>
          </a:p>
          <a:p>
            <a:pPr marL="1143000" lvl="2" indent="-228600" algn="l">
              <a:buFont typeface="+mj-lt"/>
              <a:buAutoNum type="arabicPeriod"/>
            </a:pPr>
            <a:r>
              <a:rPr lang="en-IN" b="0" i="0" dirty="0">
                <a:effectLst/>
                <a:latin typeface="Söhne"/>
              </a:rPr>
              <a:t>Random zooms, width shifts, height shifts, and shear transformations for increased robustness.</a:t>
            </a:r>
          </a:p>
          <a:p>
            <a:pPr marL="742950" lvl="1" indent="-285750" algn="l">
              <a:buFont typeface="+mj-lt"/>
              <a:buAutoNum type="arabicPeriod"/>
            </a:pPr>
            <a:r>
              <a:rPr lang="en-IN" sz="2000" b="0" i="0" dirty="0">
                <a:effectLst/>
                <a:latin typeface="Söhne"/>
              </a:rPr>
              <a:t>Compilation:</a:t>
            </a:r>
          </a:p>
          <a:p>
            <a:pPr marL="1143000" lvl="2" indent="-228600" algn="l">
              <a:buFont typeface="+mj-lt"/>
              <a:buAutoNum type="arabicPeriod"/>
            </a:pPr>
            <a:r>
              <a:rPr lang="en-IN" b="0" i="0" dirty="0">
                <a:effectLst/>
                <a:latin typeface="Söhne"/>
              </a:rPr>
              <a:t>Adam optimizer for adaptive learning rate.</a:t>
            </a:r>
          </a:p>
          <a:p>
            <a:pPr marL="1143000" lvl="2" indent="-228600" algn="l">
              <a:buFont typeface="+mj-lt"/>
              <a:buAutoNum type="arabicPeriod"/>
            </a:pPr>
            <a:r>
              <a:rPr lang="en-IN" b="0" i="0" dirty="0">
                <a:effectLst/>
                <a:latin typeface="Söhne"/>
              </a:rPr>
              <a:t>Binary cross-entropy loss for binary labels.</a:t>
            </a:r>
          </a:p>
          <a:p>
            <a:pPr marL="742950" lvl="1" indent="-285750" algn="l">
              <a:buFont typeface="+mj-lt"/>
              <a:buAutoNum type="arabicPeriod"/>
            </a:pPr>
            <a:r>
              <a:rPr lang="en-IN" sz="2000" b="0" i="0" dirty="0">
                <a:effectLst/>
                <a:latin typeface="Söhne"/>
              </a:rPr>
              <a:t>Epochs:</a:t>
            </a:r>
          </a:p>
          <a:p>
            <a:pPr marL="1143000" lvl="2" indent="-228600" algn="l">
              <a:buFont typeface="+mj-lt"/>
              <a:buAutoNum type="arabicPeriod"/>
            </a:pPr>
            <a:r>
              <a:rPr lang="en-IN" b="0" i="0" dirty="0">
                <a:effectLst/>
                <a:latin typeface="Söhne"/>
              </a:rPr>
              <a:t>Trained for 50 epochs (complete passes over the training dataset).</a:t>
            </a:r>
          </a:p>
          <a:p>
            <a:pPr marL="742950" lvl="1" indent="-285750" algn="l">
              <a:buFont typeface="+mj-lt"/>
              <a:buAutoNum type="arabicPeriod"/>
            </a:pPr>
            <a:r>
              <a:rPr lang="en-IN" sz="2000" b="0" i="0" dirty="0">
                <a:effectLst/>
                <a:latin typeface="Söhne"/>
              </a:rPr>
              <a:t>Performance Evaluation:</a:t>
            </a:r>
          </a:p>
          <a:p>
            <a:pPr marL="1143000" lvl="2" indent="-228600" algn="l">
              <a:buFont typeface="+mj-lt"/>
              <a:buAutoNum type="arabicPeriod"/>
            </a:pPr>
            <a:r>
              <a:rPr lang="en-IN" b="0" i="0" dirty="0">
                <a:effectLst/>
                <a:latin typeface="Söhne"/>
              </a:rPr>
              <a:t>Model evaluated on test set using a classification report.</a:t>
            </a:r>
          </a:p>
          <a:p>
            <a:pPr marL="1143000" lvl="2" indent="-228600" algn="l">
              <a:buFont typeface="+mj-lt"/>
              <a:buAutoNum type="arabicPeriod"/>
            </a:pPr>
            <a:r>
              <a:rPr lang="en-IN" b="0" i="0" dirty="0">
                <a:effectLst/>
                <a:latin typeface="Söhne"/>
              </a:rPr>
              <a:t>Detailed metrics include precision, recall, and F1-score for each class.</a:t>
            </a:r>
          </a:p>
          <a:p>
            <a:pPr marL="0" indent="0">
              <a:buNone/>
            </a:pPr>
            <a:endParaRPr lang="en-IN" dirty="0"/>
          </a:p>
        </p:txBody>
      </p:sp>
    </p:spTree>
    <p:extLst>
      <p:ext uri="{BB962C8B-B14F-4D97-AF65-F5344CB8AC3E}">
        <p14:creationId xmlns:p14="http://schemas.microsoft.com/office/powerpoint/2010/main" val="21184444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84CD7-6E80-30E3-2A42-CE1DCD6B1222}"/>
              </a:ext>
            </a:extLst>
          </p:cNvPr>
          <p:cNvSpPr>
            <a:spLocks noGrp="1"/>
          </p:cNvSpPr>
          <p:nvPr>
            <p:ph type="title"/>
          </p:nvPr>
        </p:nvSpPr>
        <p:spPr/>
        <p:txBody>
          <a:bodyPr/>
          <a:lstStyle/>
          <a:p>
            <a:r>
              <a:rPr lang="en-US" dirty="0"/>
              <a:t>TESTING </a:t>
            </a:r>
            <a:endParaRPr lang="en-IN" dirty="0"/>
          </a:p>
        </p:txBody>
      </p:sp>
      <p:sp>
        <p:nvSpPr>
          <p:cNvPr id="3" name="Content Placeholder 2">
            <a:extLst>
              <a:ext uri="{FF2B5EF4-FFF2-40B4-BE49-F238E27FC236}">
                <a16:creationId xmlns:a16="http://schemas.microsoft.com/office/drawing/2014/main" id="{86E35B1C-77A1-E38D-7BB8-683DC50AA656}"/>
              </a:ext>
            </a:extLst>
          </p:cNvPr>
          <p:cNvSpPr>
            <a:spLocks noGrp="1"/>
          </p:cNvSpPr>
          <p:nvPr>
            <p:ph idx="1"/>
          </p:nvPr>
        </p:nvSpPr>
        <p:spPr/>
        <p:txBody>
          <a:bodyPr>
            <a:normAutofit fontScale="92500" lnSpcReduction="20000"/>
          </a:bodyPr>
          <a:lstStyle/>
          <a:p>
            <a:pPr algn="l">
              <a:buFont typeface="Arial" panose="020B0604020202020204" pitchFamily="34" charset="0"/>
              <a:buChar char="•"/>
            </a:pPr>
            <a:r>
              <a:rPr lang="en-US" b="1" i="0" dirty="0">
                <a:effectLst/>
                <a:latin typeface="Söhne"/>
              </a:rPr>
              <a:t>Video Frame Capture and Processing:</a:t>
            </a:r>
            <a:endParaRPr lang="en-US" b="0" i="0" dirty="0">
              <a:effectLst/>
              <a:latin typeface="Söhne"/>
            </a:endParaRPr>
          </a:p>
          <a:p>
            <a:pPr marL="742950" lvl="1" indent="-285750" algn="l">
              <a:buFont typeface="Arial" panose="020B0604020202020204" pitchFamily="34" charset="0"/>
              <a:buChar char="•"/>
            </a:pPr>
            <a:r>
              <a:rPr lang="en-US" b="0" i="0" dirty="0">
                <a:effectLst/>
                <a:latin typeface="Söhne"/>
              </a:rPr>
              <a:t>Continuously read frames from the video stream.</a:t>
            </a:r>
          </a:p>
          <a:p>
            <a:pPr marL="742950" lvl="1" indent="-285750" algn="l">
              <a:buFont typeface="Arial" panose="020B0604020202020204" pitchFamily="34" charset="0"/>
              <a:buChar char="•"/>
            </a:pPr>
            <a:r>
              <a:rPr lang="en-US" b="0" i="0" dirty="0">
                <a:effectLst/>
                <a:latin typeface="Söhne"/>
              </a:rPr>
              <a:t>Resize and convert frames for face detection model compatibility.</a:t>
            </a:r>
          </a:p>
          <a:p>
            <a:pPr marL="742950" lvl="1" indent="-285750" algn="l">
              <a:buFont typeface="Arial" panose="020B0604020202020204" pitchFamily="34" charset="0"/>
              <a:buChar char="•"/>
            </a:pPr>
            <a:r>
              <a:rPr lang="en-US" b="0" i="0" dirty="0">
                <a:effectLst/>
                <a:latin typeface="Söhne"/>
              </a:rPr>
              <a:t>Convert to grayscale and back to BGR, resize to 400 pixels width.</a:t>
            </a:r>
          </a:p>
          <a:p>
            <a:pPr algn="l">
              <a:buFont typeface="Arial" panose="020B0604020202020204" pitchFamily="34" charset="0"/>
              <a:buChar char="•"/>
            </a:pPr>
            <a:r>
              <a:rPr lang="en-US" b="1" i="0" dirty="0">
                <a:effectLst/>
                <a:latin typeface="Söhne"/>
              </a:rPr>
              <a:t>Face Detection:</a:t>
            </a:r>
            <a:endParaRPr lang="en-US" b="0" i="0" dirty="0">
              <a:effectLst/>
              <a:latin typeface="Söhne"/>
            </a:endParaRPr>
          </a:p>
          <a:p>
            <a:pPr marL="742950" lvl="1" indent="-285750" algn="l">
              <a:buFont typeface="Arial" panose="020B0604020202020204" pitchFamily="34" charset="0"/>
              <a:buChar char="•"/>
            </a:pPr>
            <a:r>
              <a:rPr lang="en-US" b="0" i="0" dirty="0">
                <a:effectLst/>
                <a:latin typeface="Söhne"/>
              </a:rPr>
              <a:t>Convert each frame into a blob format suitable for the DNN module.</a:t>
            </a:r>
          </a:p>
          <a:p>
            <a:pPr marL="742950" lvl="1" indent="-285750" algn="l">
              <a:buFont typeface="Arial" panose="020B0604020202020204" pitchFamily="34" charset="0"/>
              <a:buChar char="•"/>
            </a:pPr>
            <a:r>
              <a:rPr lang="en-US" b="0" i="0" dirty="0">
                <a:effectLst/>
                <a:latin typeface="Söhne"/>
              </a:rPr>
              <a:t>Apply the face detection model to locate faces in the frame.</a:t>
            </a:r>
          </a:p>
          <a:p>
            <a:pPr marL="742950" lvl="1" indent="-285750" algn="l">
              <a:buFont typeface="Arial" panose="020B0604020202020204" pitchFamily="34" charset="0"/>
              <a:buChar char="•"/>
            </a:pPr>
            <a:r>
              <a:rPr lang="en-US" b="0" i="0" dirty="0">
                <a:effectLst/>
                <a:latin typeface="Söhne"/>
              </a:rPr>
              <a:t>Use confidence levels to filter detections below threshold.</a:t>
            </a:r>
          </a:p>
          <a:p>
            <a:pPr algn="l">
              <a:buFont typeface="Arial" panose="020B0604020202020204" pitchFamily="34" charset="0"/>
              <a:buChar char="•"/>
            </a:pPr>
            <a:r>
              <a:rPr lang="en-US" b="1" i="0" dirty="0">
                <a:effectLst/>
                <a:latin typeface="Söhne"/>
              </a:rPr>
              <a:t>Expression Prediction:</a:t>
            </a:r>
            <a:endParaRPr lang="en-US" b="0" i="0" dirty="0">
              <a:effectLst/>
              <a:latin typeface="Söhne"/>
            </a:endParaRPr>
          </a:p>
          <a:p>
            <a:pPr marL="742950" lvl="1" indent="-285750" algn="l">
              <a:buFont typeface="Arial" panose="020B0604020202020204" pitchFamily="34" charset="0"/>
              <a:buChar char="•"/>
            </a:pPr>
            <a:r>
              <a:rPr lang="en-US" b="0" i="0" dirty="0">
                <a:effectLst/>
                <a:latin typeface="Söhne"/>
              </a:rPr>
              <a:t>Crop detected face regions for processing.</a:t>
            </a:r>
          </a:p>
          <a:p>
            <a:pPr marL="742950" lvl="1" indent="-285750" algn="l">
              <a:buFont typeface="Arial" panose="020B0604020202020204" pitchFamily="34" charset="0"/>
              <a:buChar char="•"/>
            </a:pPr>
            <a:r>
              <a:rPr lang="en-US" b="0" i="0" dirty="0">
                <a:effectLst/>
                <a:latin typeface="Söhne"/>
              </a:rPr>
              <a:t>Resize, convert to RGB, and normalize images to match input requirements of the expression recognition model.</a:t>
            </a:r>
          </a:p>
          <a:p>
            <a:pPr marL="742950" lvl="1" indent="-285750" algn="l">
              <a:buFont typeface="Arial" panose="020B0604020202020204" pitchFamily="34" charset="0"/>
              <a:buChar char="•"/>
            </a:pPr>
            <a:r>
              <a:rPr lang="en-US" b="0" i="0" dirty="0">
                <a:effectLst/>
                <a:latin typeface="Söhne"/>
              </a:rPr>
              <a:t>Feed preprocessed face images into the model to predict facial expressions.</a:t>
            </a:r>
          </a:p>
          <a:p>
            <a:pPr marL="0" indent="0">
              <a:buNone/>
            </a:pPr>
            <a:endParaRPr lang="en-IN" dirty="0"/>
          </a:p>
        </p:txBody>
      </p:sp>
    </p:spTree>
    <p:extLst>
      <p:ext uri="{BB962C8B-B14F-4D97-AF65-F5344CB8AC3E}">
        <p14:creationId xmlns:p14="http://schemas.microsoft.com/office/powerpoint/2010/main" val="1369282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26CD6-BBA8-C4C1-2760-710D6AA6988C}"/>
              </a:ext>
            </a:extLst>
          </p:cNvPr>
          <p:cNvSpPr>
            <a:spLocks noGrp="1"/>
          </p:cNvSpPr>
          <p:nvPr>
            <p:ph type="title"/>
          </p:nvPr>
        </p:nvSpPr>
        <p:spPr/>
        <p:txBody>
          <a:bodyPr/>
          <a:lstStyle/>
          <a:p>
            <a:r>
              <a:rPr lang="en-IN" dirty="0"/>
              <a:t>Training Model Technique</a:t>
            </a:r>
          </a:p>
        </p:txBody>
      </p:sp>
      <p:sp>
        <p:nvSpPr>
          <p:cNvPr id="3" name="Content Placeholder 2">
            <a:extLst>
              <a:ext uri="{FF2B5EF4-FFF2-40B4-BE49-F238E27FC236}">
                <a16:creationId xmlns:a16="http://schemas.microsoft.com/office/drawing/2014/main" id="{E9A8C234-6F43-B177-7860-DD63B932C287}"/>
              </a:ext>
            </a:extLst>
          </p:cNvPr>
          <p:cNvSpPr>
            <a:spLocks noGrp="1"/>
          </p:cNvSpPr>
          <p:nvPr>
            <p:ph idx="1"/>
          </p:nvPr>
        </p:nvSpPr>
        <p:spPr/>
        <p:txBody>
          <a:bodyPr>
            <a:normAutofit fontScale="62500" lnSpcReduction="20000"/>
          </a:bodyPr>
          <a:lstStyle/>
          <a:p>
            <a:pPr algn="l">
              <a:buFont typeface="Arial" panose="020B0604020202020204" pitchFamily="34" charset="0"/>
              <a:buChar char="•"/>
            </a:pPr>
            <a:r>
              <a:rPr lang="en-US" b="1" i="0" dirty="0">
                <a:effectLst/>
                <a:latin typeface="Söhne"/>
              </a:rPr>
              <a:t>Model Selection:</a:t>
            </a:r>
            <a:endParaRPr lang="en-US" b="0" i="0" dirty="0">
              <a:effectLst/>
              <a:latin typeface="Söhne"/>
            </a:endParaRPr>
          </a:p>
          <a:p>
            <a:pPr marL="742950" lvl="1" indent="-285750" algn="l">
              <a:buFont typeface="Arial" panose="020B0604020202020204" pitchFamily="34" charset="0"/>
              <a:buChar char="•"/>
            </a:pPr>
            <a:r>
              <a:rPr lang="en-US" b="0" i="0" dirty="0">
                <a:effectLst/>
                <a:latin typeface="Söhne"/>
              </a:rPr>
              <a:t>Adoption of MobileNetV2 as a base due to its efficiency and effectiveness for mobile vision applications.</a:t>
            </a:r>
          </a:p>
          <a:p>
            <a:pPr marL="742950" lvl="1" indent="-285750" algn="l">
              <a:buFont typeface="Arial" panose="020B0604020202020204" pitchFamily="34" charset="0"/>
              <a:buChar char="•"/>
            </a:pPr>
            <a:r>
              <a:rPr lang="en-US" b="0" i="0" dirty="0">
                <a:effectLst/>
                <a:latin typeface="Söhne"/>
              </a:rPr>
              <a:t>Transfer learning to leverage pre-trained weights on ImageNet for rapid convergence and improved accuracy.</a:t>
            </a:r>
          </a:p>
          <a:p>
            <a:pPr algn="l">
              <a:buFont typeface="Arial" panose="020B0604020202020204" pitchFamily="34" charset="0"/>
              <a:buChar char="•"/>
            </a:pPr>
            <a:r>
              <a:rPr lang="en-US" b="1" i="0" dirty="0">
                <a:effectLst/>
                <a:latin typeface="Söhne"/>
              </a:rPr>
              <a:t>Model Customization:</a:t>
            </a:r>
            <a:endParaRPr lang="en-US" b="0" i="0" dirty="0">
              <a:effectLst/>
              <a:latin typeface="Söhne"/>
            </a:endParaRPr>
          </a:p>
          <a:p>
            <a:pPr marL="742950" lvl="1" indent="-285750" algn="l">
              <a:buFont typeface="Arial" panose="020B0604020202020204" pitchFamily="34" charset="0"/>
              <a:buChar char="•"/>
            </a:pPr>
            <a:r>
              <a:rPr lang="en-US" b="0" i="0" dirty="0">
                <a:effectLst/>
                <a:latin typeface="Söhne"/>
              </a:rPr>
              <a:t>Extension of MobileNetV2 with additional convolutional, dropout, and dense layers to tailor it for expression classification.</a:t>
            </a:r>
          </a:p>
          <a:p>
            <a:pPr marL="742950" lvl="1" indent="-285750" algn="l">
              <a:buFont typeface="Arial" panose="020B0604020202020204" pitchFamily="34" charset="0"/>
              <a:buChar char="•"/>
            </a:pPr>
            <a:r>
              <a:rPr lang="en-US" b="0" i="0" dirty="0">
                <a:effectLst/>
                <a:latin typeface="Söhne"/>
              </a:rPr>
              <a:t>Use of dropout layers to mitigate overfitting.</a:t>
            </a:r>
          </a:p>
          <a:p>
            <a:pPr algn="l">
              <a:buFont typeface="Arial" panose="020B0604020202020204" pitchFamily="34" charset="0"/>
              <a:buChar char="•"/>
            </a:pPr>
            <a:r>
              <a:rPr lang="en-US" b="1" i="0" dirty="0">
                <a:effectLst/>
                <a:latin typeface="Söhne"/>
              </a:rPr>
              <a:t>Loss and Optimization:</a:t>
            </a:r>
            <a:endParaRPr lang="en-US" b="0" i="0" dirty="0">
              <a:effectLst/>
              <a:latin typeface="Söhne"/>
            </a:endParaRPr>
          </a:p>
          <a:p>
            <a:pPr marL="742950" lvl="1" indent="-285750" algn="l">
              <a:buFont typeface="Arial" panose="020B0604020202020204" pitchFamily="34" charset="0"/>
              <a:buChar char="•"/>
            </a:pPr>
            <a:r>
              <a:rPr lang="en-US" b="0" i="0" dirty="0">
                <a:effectLst/>
                <a:latin typeface="Söhne"/>
              </a:rPr>
              <a:t>Implementation of categorical cross-entropy loss function, ideal for multi-class classification.</a:t>
            </a:r>
          </a:p>
          <a:p>
            <a:pPr marL="742950" lvl="1" indent="-285750" algn="l">
              <a:buFont typeface="Arial" panose="020B0604020202020204" pitchFamily="34" charset="0"/>
              <a:buChar char="•"/>
            </a:pPr>
            <a:r>
              <a:rPr lang="en-US" b="0" i="0" dirty="0">
                <a:effectLst/>
                <a:latin typeface="Söhne"/>
              </a:rPr>
              <a:t>Adam optimizer for adaptive learning rate optimization, facilitating faster convergence.</a:t>
            </a:r>
          </a:p>
          <a:p>
            <a:pPr algn="l">
              <a:buFont typeface="Arial" panose="020B0604020202020204" pitchFamily="34" charset="0"/>
              <a:buChar char="•"/>
            </a:pPr>
            <a:r>
              <a:rPr lang="en-US" b="1" i="0" dirty="0">
                <a:effectLst/>
                <a:latin typeface="Söhne"/>
              </a:rPr>
              <a:t>Model Training:</a:t>
            </a:r>
            <a:endParaRPr lang="en-US" b="0" i="0" dirty="0">
              <a:effectLst/>
              <a:latin typeface="Söhne"/>
            </a:endParaRPr>
          </a:p>
          <a:p>
            <a:pPr marL="742950" lvl="1" indent="-285750" algn="l">
              <a:buFont typeface="Arial" panose="020B0604020202020204" pitchFamily="34" charset="0"/>
              <a:buChar char="•"/>
            </a:pPr>
            <a:r>
              <a:rPr lang="en-US" b="0" i="0" dirty="0">
                <a:effectLst/>
                <a:latin typeface="Söhne"/>
              </a:rPr>
              <a:t>Training conducted for a predefined number of epochs with early stopping based on validation loss to prevent overfitting.</a:t>
            </a:r>
          </a:p>
          <a:p>
            <a:pPr marL="742950" lvl="1" indent="-285750" algn="l">
              <a:buFont typeface="Arial" panose="020B0604020202020204" pitchFamily="34" charset="0"/>
              <a:buChar char="•"/>
            </a:pPr>
            <a:r>
              <a:rPr lang="en-US" b="0" i="0" dirty="0">
                <a:effectLst/>
                <a:latin typeface="Söhne"/>
              </a:rPr>
              <a:t>Usage of real-time data augmentation during training for model robustness.</a:t>
            </a:r>
          </a:p>
          <a:p>
            <a:pPr algn="l">
              <a:buFont typeface="Arial" panose="020B0604020202020204" pitchFamily="34" charset="0"/>
              <a:buChar char="•"/>
            </a:pPr>
            <a:r>
              <a:rPr lang="en-US" b="1" i="0" dirty="0">
                <a:effectLst/>
                <a:latin typeface="Söhne"/>
              </a:rPr>
              <a:t>Performance Metrics:</a:t>
            </a:r>
            <a:endParaRPr lang="en-US" b="0" i="0" dirty="0">
              <a:effectLst/>
              <a:latin typeface="Söhne"/>
            </a:endParaRPr>
          </a:p>
          <a:p>
            <a:pPr marL="742950" lvl="1" indent="-285750" algn="l">
              <a:buFont typeface="Arial" panose="020B0604020202020204" pitchFamily="34" charset="0"/>
              <a:buChar char="•"/>
            </a:pPr>
            <a:r>
              <a:rPr lang="en-US" b="0" i="0" dirty="0">
                <a:effectLst/>
                <a:latin typeface="Söhne"/>
              </a:rPr>
              <a:t>Tracking accuracy and loss on both training and validation datasets.</a:t>
            </a:r>
          </a:p>
          <a:p>
            <a:pPr marL="742950" lvl="1" indent="-285750" algn="l">
              <a:buFont typeface="Arial" panose="020B0604020202020204" pitchFamily="34" charset="0"/>
              <a:buChar char="•"/>
            </a:pPr>
            <a:r>
              <a:rPr lang="en-US" b="0" i="0" dirty="0">
                <a:effectLst/>
                <a:latin typeface="Söhne"/>
              </a:rPr>
              <a:t>Adjustment of parameters based on validation feedback to optimize model performance.</a:t>
            </a:r>
          </a:p>
          <a:p>
            <a:endParaRPr lang="en-IN" dirty="0"/>
          </a:p>
        </p:txBody>
      </p:sp>
    </p:spTree>
    <p:extLst>
      <p:ext uri="{BB962C8B-B14F-4D97-AF65-F5344CB8AC3E}">
        <p14:creationId xmlns:p14="http://schemas.microsoft.com/office/powerpoint/2010/main" val="35846847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6C51E-CB53-FEEE-9C15-4BE53D66D837}"/>
              </a:ext>
            </a:extLst>
          </p:cNvPr>
          <p:cNvSpPr>
            <a:spLocks noGrp="1"/>
          </p:cNvSpPr>
          <p:nvPr>
            <p:ph type="title"/>
          </p:nvPr>
        </p:nvSpPr>
        <p:spPr/>
        <p:txBody>
          <a:bodyPr/>
          <a:lstStyle/>
          <a:p>
            <a:r>
              <a:rPr lang="en-US" dirty="0"/>
              <a:t>SAD AND HAPPY DATA SET</a:t>
            </a:r>
            <a:endParaRPr lang="en-IN" dirty="0"/>
          </a:p>
        </p:txBody>
      </p:sp>
      <p:pic>
        <p:nvPicPr>
          <p:cNvPr id="5" name="Content Placeholder 4">
            <a:extLst>
              <a:ext uri="{FF2B5EF4-FFF2-40B4-BE49-F238E27FC236}">
                <a16:creationId xmlns:a16="http://schemas.microsoft.com/office/drawing/2014/main" id="{87B405D6-BFC1-737B-E474-639CA3EE4C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2875" y="2274091"/>
            <a:ext cx="1646464" cy="1896418"/>
          </a:xfrm>
        </p:spPr>
      </p:pic>
      <p:pic>
        <p:nvPicPr>
          <p:cNvPr id="8" name="Picture 7">
            <a:extLst>
              <a:ext uri="{FF2B5EF4-FFF2-40B4-BE49-F238E27FC236}">
                <a16:creationId xmlns:a16="http://schemas.microsoft.com/office/drawing/2014/main" id="{98C4DD2D-BADF-A38A-AD04-D4E73E0DE9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775" y="2274091"/>
            <a:ext cx="1485900" cy="1791643"/>
          </a:xfrm>
          <a:prstGeom prst="rect">
            <a:avLst/>
          </a:prstGeom>
        </p:spPr>
      </p:pic>
      <p:pic>
        <p:nvPicPr>
          <p:cNvPr id="10" name="Picture 9">
            <a:extLst>
              <a:ext uri="{FF2B5EF4-FFF2-40B4-BE49-F238E27FC236}">
                <a16:creationId xmlns:a16="http://schemas.microsoft.com/office/drawing/2014/main" id="{F78290A1-6D71-4476-A909-A399857256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0025" y="4295775"/>
            <a:ext cx="1589314" cy="1981200"/>
          </a:xfrm>
          <a:prstGeom prst="rect">
            <a:avLst/>
          </a:prstGeom>
        </p:spPr>
      </p:pic>
      <p:pic>
        <p:nvPicPr>
          <p:cNvPr id="12" name="Picture 11">
            <a:extLst>
              <a:ext uri="{FF2B5EF4-FFF2-40B4-BE49-F238E27FC236}">
                <a16:creationId xmlns:a16="http://schemas.microsoft.com/office/drawing/2014/main" id="{C24E4EB4-C09C-5611-C71F-62076EE03F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775" y="4295775"/>
            <a:ext cx="1485900" cy="1981200"/>
          </a:xfrm>
          <a:prstGeom prst="rect">
            <a:avLst/>
          </a:prstGeom>
        </p:spPr>
      </p:pic>
      <p:pic>
        <p:nvPicPr>
          <p:cNvPr id="14" name="Picture 13">
            <a:extLst>
              <a:ext uri="{FF2B5EF4-FFF2-40B4-BE49-F238E27FC236}">
                <a16:creationId xmlns:a16="http://schemas.microsoft.com/office/drawing/2014/main" id="{AC398C9C-87FC-C953-649C-4E5DBA93F6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2524125"/>
            <a:ext cx="1362075" cy="1771650"/>
          </a:xfrm>
          <a:prstGeom prst="rect">
            <a:avLst/>
          </a:prstGeom>
        </p:spPr>
      </p:pic>
      <p:pic>
        <p:nvPicPr>
          <p:cNvPr id="16" name="Picture 15">
            <a:extLst>
              <a:ext uri="{FF2B5EF4-FFF2-40B4-BE49-F238E27FC236}">
                <a16:creationId xmlns:a16="http://schemas.microsoft.com/office/drawing/2014/main" id="{269D7A49-5D27-13C0-7B56-240456BDA89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42508" y="2547937"/>
            <a:ext cx="1419225" cy="1724025"/>
          </a:xfrm>
          <a:prstGeom prst="rect">
            <a:avLst/>
          </a:prstGeom>
        </p:spPr>
      </p:pic>
      <p:pic>
        <p:nvPicPr>
          <p:cNvPr id="18" name="Picture 17">
            <a:extLst>
              <a:ext uri="{FF2B5EF4-FFF2-40B4-BE49-F238E27FC236}">
                <a16:creationId xmlns:a16="http://schemas.microsoft.com/office/drawing/2014/main" id="{62655E6F-E9C2-F992-F5D9-32CABDA4709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96000" y="4391025"/>
            <a:ext cx="1428750" cy="1790700"/>
          </a:xfrm>
          <a:prstGeom prst="rect">
            <a:avLst/>
          </a:prstGeom>
        </p:spPr>
      </p:pic>
      <p:pic>
        <p:nvPicPr>
          <p:cNvPr id="20" name="Picture 19">
            <a:extLst>
              <a:ext uri="{FF2B5EF4-FFF2-40B4-BE49-F238E27FC236}">
                <a16:creationId xmlns:a16="http://schemas.microsoft.com/office/drawing/2014/main" id="{4A301A69-4D7A-F634-5855-09C73CD5D07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52033" y="4381500"/>
            <a:ext cx="1409700" cy="1809750"/>
          </a:xfrm>
          <a:prstGeom prst="rect">
            <a:avLst/>
          </a:prstGeom>
        </p:spPr>
      </p:pic>
    </p:spTree>
    <p:extLst>
      <p:ext uri="{BB962C8B-B14F-4D97-AF65-F5344CB8AC3E}">
        <p14:creationId xmlns:p14="http://schemas.microsoft.com/office/powerpoint/2010/main" val="42080384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6CD55-A99F-C293-1999-87898D12F57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74F15CE-EE21-265B-C323-32FBE109271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A176BD3-583B-925E-0CCD-580FE5831DE2}"/>
              </a:ext>
            </a:extLst>
          </p:cNvPr>
          <p:cNvPicPr>
            <a:picLocks noChangeAspect="1"/>
          </p:cNvPicPr>
          <p:nvPr/>
        </p:nvPicPr>
        <p:blipFill>
          <a:blip r:embed="rId2"/>
          <a:stretch>
            <a:fillRect/>
          </a:stretch>
        </p:blipFill>
        <p:spPr>
          <a:xfrm>
            <a:off x="0" y="246273"/>
            <a:ext cx="5866652" cy="3062984"/>
          </a:xfrm>
          <a:prstGeom prst="rect">
            <a:avLst/>
          </a:prstGeom>
        </p:spPr>
      </p:pic>
      <p:pic>
        <p:nvPicPr>
          <p:cNvPr id="7" name="Picture 6">
            <a:extLst>
              <a:ext uri="{FF2B5EF4-FFF2-40B4-BE49-F238E27FC236}">
                <a16:creationId xmlns:a16="http://schemas.microsoft.com/office/drawing/2014/main" id="{181DB891-C6C7-3F97-C902-F16D8022C222}"/>
              </a:ext>
            </a:extLst>
          </p:cNvPr>
          <p:cNvPicPr>
            <a:picLocks noChangeAspect="1"/>
          </p:cNvPicPr>
          <p:nvPr/>
        </p:nvPicPr>
        <p:blipFill>
          <a:blip r:embed="rId3"/>
          <a:stretch>
            <a:fillRect/>
          </a:stretch>
        </p:blipFill>
        <p:spPr>
          <a:xfrm>
            <a:off x="4813286" y="3107002"/>
            <a:ext cx="7106571" cy="3750998"/>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C3D07880-5F13-B92D-973D-D36893EAA9EA}"/>
                  </a:ext>
                </a:extLst>
              </p14:cNvPr>
              <p14:cNvContentPartPr/>
              <p14:nvPr/>
            </p14:nvContentPartPr>
            <p14:xfrm>
              <a:off x="6550593" y="3337523"/>
              <a:ext cx="373320" cy="59760"/>
            </p14:xfrm>
          </p:contentPart>
        </mc:Choice>
        <mc:Fallback xmlns="">
          <p:pic>
            <p:nvPicPr>
              <p:cNvPr id="8" name="Ink 7">
                <a:extLst>
                  <a:ext uri="{FF2B5EF4-FFF2-40B4-BE49-F238E27FC236}">
                    <a16:creationId xmlns:a16="http://schemas.microsoft.com/office/drawing/2014/main" id="{C3D07880-5F13-B92D-973D-D36893EAA9EA}"/>
                  </a:ext>
                </a:extLst>
              </p:cNvPr>
              <p:cNvPicPr/>
              <p:nvPr/>
            </p:nvPicPr>
            <p:blipFill>
              <a:blip r:embed="rId5"/>
              <a:stretch>
                <a:fillRect/>
              </a:stretch>
            </p:blipFill>
            <p:spPr>
              <a:xfrm>
                <a:off x="6532593" y="3319523"/>
                <a:ext cx="40896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239585B0-FC4E-EB61-E944-AC29BF46DED5}"/>
                  </a:ext>
                </a:extLst>
              </p14:cNvPr>
              <p14:cNvContentPartPr/>
              <p14:nvPr/>
            </p14:nvContentPartPr>
            <p14:xfrm>
              <a:off x="1432529" y="432075"/>
              <a:ext cx="313560" cy="51840"/>
            </p14:xfrm>
          </p:contentPart>
        </mc:Choice>
        <mc:Fallback xmlns="">
          <p:pic>
            <p:nvPicPr>
              <p:cNvPr id="9" name="Ink 8">
                <a:extLst>
                  <a:ext uri="{FF2B5EF4-FFF2-40B4-BE49-F238E27FC236}">
                    <a16:creationId xmlns:a16="http://schemas.microsoft.com/office/drawing/2014/main" id="{239585B0-FC4E-EB61-E944-AC29BF46DED5}"/>
                  </a:ext>
                </a:extLst>
              </p:cNvPr>
              <p:cNvPicPr/>
              <p:nvPr/>
            </p:nvPicPr>
            <p:blipFill>
              <a:blip r:embed="rId7"/>
              <a:stretch>
                <a:fillRect/>
              </a:stretch>
            </p:blipFill>
            <p:spPr>
              <a:xfrm>
                <a:off x="1414889" y="414435"/>
                <a:ext cx="349200" cy="87480"/>
              </a:xfrm>
              <a:prstGeom prst="rect">
                <a:avLst/>
              </a:prstGeom>
            </p:spPr>
          </p:pic>
        </mc:Fallback>
      </mc:AlternateContent>
    </p:spTree>
    <p:extLst>
      <p:ext uri="{BB962C8B-B14F-4D97-AF65-F5344CB8AC3E}">
        <p14:creationId xmlns:p14="http://schemas.microsoft.com/office/powerpoint/2010/main" val="9107032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F711F-A95F-DF11-3660-EBDFF5538F49}"/>
              </a:ext>
            </a:extLst>
          </p:cNvPr>
          <p:cNvSpPr>
            <a:spLocks noGrp="1"/>
          </p:cNvSpPr>
          <p:nvPr>
            <p:ph type="title"/>
          </p:nvPr>
        </p:nvSpPr>
        <p:spPr/>
        <p:txBody>
          <a:bodyPr/>
          <a:lstStyle/>
          <a:p>
            <a:r>
              <a:rPr lang="en-IN" dirty="0"/>
              <a:t>Data Loading</a:t>
            </a:r>
          </a:p>
        </p:txBody>
      </p:sp>
      <p:sp>
        <p:nvSpPr>
          <p:cNvPr id="3" name="Content Placeholder 2">
            <a:extLst>
              <a:ext uri="{FF2B5EF4-FFF2-40B4-BE49-F238E27FC236}">
                <a16:creationId xmlns:a16="http://schemas.microsoft.com/office/drawing/2014/main" id="{93B9DA6E-C378-56F6-10A9-62839F138367}"/>
              </a:ext>
            </a:extLst>
          </p:cNvPr>
          <p:cNvSpPr>
            <a:spLocks noGrp="1"/>
          </p:cNvSpPr>
          <p:nvPr>
            <p:ph idx="1"/>
          </p:nvPr>
        </p:nvSpPr>
        <p:spPr/>
        <p:txBody>
          <a:bodyPr/>
          <a:lstStyle/>
          <a:p>
            <a:pPr algn="l">
              <a:buFont typeface="Arial" panose="020B0604020202020204" pitchFamily="34" charset="0"/>
              <a:buChar char="•"/>
            </a:pPr>
            <a:r>
              <a:rPr lang="en-US" b="1" i="0" dirty="0">
                <a:effectLst/>
                <a:latin typeface="Söhne"/>
              </a:rPr>
              <a:t>Load Text File:</a:t>
            </a:r>
            <a:endParaRPr lang="en-US" b="0" i="0" dirty="0">
              <a:effectLst/>
              <a:latin typeface="Söhne"/>
            </a:endParaRPr>
          </a:p>
          <a:p>
            <a:pPr marL="742950" lvl="1" indent="-285750" algn="l">
              <a:buFont typeface="Arial" panose="020B0604020202020204" pitchFamily="34" charset="0"/>
              <a:buChar char="•"/>
            </a:pPr>
            <a:r>
              <a:rPr lang="en-US" b="0" i="0" dirty="0">
                <a:effectLst/>
                <a:latin typeface="Söhne"/>
              </a:rPr>
              <a:t>Open 'blue_castle.txt' with read permissions and UTF-8 encoding.</a:t>
            </a:r>
          </a:p>
          <a:p>
            <a:pPr marL="742950" lvl="1" indent="-285750" algn="l">
              <a:buFont typeface="Arial" panose="020B0604020202020204" pitchFamily="34" charset="0"/>
              <a:buChar char="•"/>
            </a:pPr>
            <a:r>
              <a:rPr lang="en-US" b="0" i="0" dirty="0">
                <a:effectLst/>
                <a:latin typeface="Söhne"/>
              </a:rPr>
              <a:t>Read file line by line and append each line to a list.</a:t>
            </a:r>
          </a:p>
          <a:p>
            <a:pPr algn="l">
              <a:buFont typeface="Arial" panose="020B0604020202020204" pitchFamily="34" charset="0"/>
              <a:buChar char="•"/>
            </a:pPr>
            <a:r>
              <a:rPr lang="en-US" b="1" i="0" dirty="0">
                <a:effectLst/>
                <a:latin typeface="Söhne"/>
              </a:rPr>
              <a:t>Data Cleaning:</a:t>
            </a:r>
            <a:endParaRPr lang="en-US" b="0" i="0" dirty="0">
              <a:effectLst/>
              <a:latin typeface="Söhne"/>
            </a:endParaRPr>
          </a:p>
          <a:p>
            <a:pPr marL="742950" lvl="1" indent="-285750" algn="l">
              <a:buFont typeface="Arial" panose="020B0604020202020204" pitchFamily="34" charset="0"/>
              <a:buChar char="•"/>
            </a:pPr>
            <a:r>
              <a:rPr lang="en-US" b="0" i="0" dirty="0">
                <a:effectLst/>
                <a:latin typeface="Söhne"/>
              </a:rPr>
              <a:t>Remove line breaks, carriage returns, and specific Unicode characters.</a:t>
            </a:r>
          </a:p>
          <a:p>
            <a:pPr marL="742950" lvl="1" indent="-285750" algn="l">
              <a:buFont typeface="Arial" panose="020B0604020202020204" pitchFamily="34" charset="0"/>
              <a:buChar char="•"/>
            </a:pPr>
            <a:r>
              <a:rPr lang="en-US" b="0" i="0" dirty="0">
                <a:effectLst/>
                <a:latin typeface="Söhne"/>
              </a:rPr>
              <a:t>Manage whitespace to ensure consistent single space separation.</a:t>
            </a:r>
          </a:p>
          <a:p>
            <a:endParaRPr lang="en-IN" b="1" dirty="0"/>
          </a:p>
        </p:txBody>
      </p:sp>
    </p:spTree>
    <p:extLst>
      <p:ext uri="{BB962C8B-B14F-4D97-AF65-F5344CB8AC3E}">
        <p14:creationId xmlns:p14="http://schemas.microsoft.com/office/powerpoint/2010/main" val="11721824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6EF1C-B307-7361-30B0-C70B52214009}"/>
              </a:ext>
            </a:extLst>
          </p:cNvPr>
          <p:cNvSpPr>
            <a:spLocks noGrp="1"/>
          </p:cNvSpPr>
          <p:nvPr>
            <p:ph type="title"/>
          </p:nvPr>
        </p:nvSpPr>
        <p:spPr/>
        <p:txBody>
          <a:bodyPr/>
          <a:lstStyle/>
          <a:p>
            <a:r>
              <a:rPr lang="en-IN" b="1" i="0" dirty="0">
                <a:effectLst/>
                <a:latin typeface="Söhne"/>
              </a:rPr>
              <a:t>Data Preprocessing</a:t>
            </a:r>
            <a:endParaRPr lang="en-IN" dirty="0"/>
          </a:p>
        </p:txBody>
      </p:sp>
      <p:sp>
        <p:nvSpPr>
          <p:cNvPr id="3" name="Content Placeholder 2">
            <a:extLst>
              <a:ext uri="{FF2B5EF4-FFF2-40B4-BE49-F238E27FC236}">
                <a16:creationId xmlns:a16="http://schemas.microsoft.com/office/drawing/2014/main" id="{E2E3C722-A18F-93D8-F5A3-5074E08C0BC6}"/>
              </a:ext>
            </a:extLst>
          </p:cNvPr>
          <p:cNvSpPr>
            <a:spLocks noGrp="1"/>
          </p:cNvSpPr>
          <p:nvPr>
            <p:ph idx="1"/>
          </p:nvPr>
        </p:nvSpPr>
        <p:spPr/>
        <p:txBody>
          <a:bodyPr>
            <a:normAutofit fontScale="92500" lnSpcReduction="10000"/>
          </a:bodyPr>
          <a:lstStyle/>
          <a:p>
            <a:pPr algn="l">
              <a:buFont typeface="Arial" panose="020B0604020202020204" pitchFamily="34" charset="0"/>
              <a:buChar char="•"/>
            </a:pPr>
            <a:r>
              <a:rPr lang="en-US" b="1" i="0" dirty="0">
                <a:effectLst/>
                <a:latin typeface="Söhne"/>
              </a:rPr>
              <a:t>Tokenization:</a:t>
            </a:r>
            <a:endParaRPr lang="en-US" b="0" i="0" dirty="0">
              <a:effectLst/>
              <a:latin typeface="Söhne"/>
            </a:endParaRPr>
          </a:p>
          <a:p>
            <a:pPr marL="742950" lvl="1" indent="-285750" algn="l">
              <a:buFont typeface="Arial" panose="020B0604020202020204" pitchFamily="34" charset="0"/>
              <a:buChar char="•"/>
            </a:pPr>
            <a:r>
              <a:rPr lang="en-US" b="0" i="0" dirty="0">
                <a:effectLst/>
                <a:latin typeface="Söhne"/>
              </a:rPr>
              <a:t>Create and fit a Tokenizer from </a:t>
            </a:r>
            <a:r>
              <a:rPr lang="en-US" b="0" i="0" dirty="0" err="1">
                <a:effectLst/>
                <a:latin typeface="Söhne"/>
              </a:rPr>
              <a:t>Keras</a:t>
            </a:r>
            <a:r>
              <a:rPr lang="en-US" b="0" i="0" dirty="0">
                <a:effectLst/>
                <a:latin typeface="Söhne"/>
              </a:rPr>
              <a:t> to the text data.</a:t>
            </a:r>
          </a:p>
          <a:p>
            <a:pPr marL="742950" lvl="1" indent="-285750" algn="l">
              <a:buFont typeface="Arial" panose="020B0604020202020204" pitchFamily="34" charset="0"/>
              <a:buChar char="•"/>
            </a:pPr>
            <a:r>
              <a:rPr lang="en-US" b="0" i="0" dirty="0">
                <a:effectLst/>
                <a:latin typeface="Söhne"/>
              </a:rPr>
              <a:t>Convert the text into a sequence of integers.</a:t>
            </a:r>
          </a:p>
          <a:p>
            <a:pPr algn="l">
              <a:buFont typeface="Arial" panose="020B0604020202020204" pitchFamily="34" charset="0"/>
              <a:buChar char="•"/>
            </a:pPr>
            <a:r>
              <a:rPr lang="en-US" b="1" i="0" dirty="0">
                <a:effectLst/>
                <a:latin typeface="Söhne"/>
              </a:rPr>
              <a:t>Save Tokenizer:</a:t>
            </a:r>
            <a:endParaRPr lang="en-US" b="0" i="0" dirty="0">
              <a:effectLst/>
              <a:latin typeface="Söhne"/>
            </a:endParaRPr>
          </a:p>
          <a:p>
            <a:pPr marL="742950" lvl="1" indent="-285750" algn="l">
              <a:buFont typeface="Arial" panose="020B0604020202020204" pitchFamily="34" charset="0"/>
              <a:buChar char="•"/>
            </a:pPr>
            <a:r>
              <a:rPr lang="en-US" b="0" i="0" dirty="0">
                <a:effectLst/>
                <a:latin typeface="Söhne"/>
              </a:rPr>
              <a:t>Serialize the tokenizer using pickle for later use.</a:t>
            </a:r>
          </a:p>
          <a:p>
            <a:pPr algn="l">
              <a:buFont typeface="Arial" panose="020B0604020202020204" pitchFamily="34" charset="0"/>
              <a:buChar char="•"/>
            </a:pPr>
            <a:r>
              <a:rPr lang="en-US" b="1" i="0" dirty="0">
                <a:effectLst/>
                <a:latin typeface="Söhne"/>
              </a:rPr>
              <a:t>Creating Sequences:</a:t>
            </a:r>
            <a:endParaRPr lang="en-US" b="0" i="0" dirty="0">
              <a:effectLst/>
              <a:latin typeface="Söhne"/>
            </a:endParaRPr>
          </a:p>
          <a:p>
            <a:pPr marL="742950" lvl="1" indent="-285750" algn="l">
              <a:buFont typeface="Arial" panose="020B0604020202020204" pitchFamily="34" charset="0"/>
              <a:buChar char="•"/>
            </a:pPr>
            <a:r>
              <a:rPr lang="en-US" b="0" i="0" dirty="0">
                <a:effectLst/>
                <a:latin typeface="Söhne"/>
              </a:rPr>
              <a:t>Generate sequences of four words (three for input, one for target).</a:t>
            </a:r>
          </a:p>
          <a:p>
            <a:pPr algn="l">
              <a:buFont typeface="Arial" panose="020B0604020202020204" pitchFamily="34" charset="0"/>
              <a:buChar char="•"/>
            </a:pPr>
            <a:r>
              <a:rPr lang="en-US" b="1" i="0" dirty="0">
                <a:effectLst/>
                <a:latin typeface="Söhne"/>
              </a:rPr>
              <a:t>Splitting Input and Target:</a:t>
            </a:r>
            <a:endParaRPr lang="en-US" b="0" i="0" dirty="0">
              <a:effectLst/>
              <a:latin typeface="Söhne"/>
            </a:endParaRPr>
          </a:p>
          <a:p>
            <a:pPr marL="742950" lvl="1" indent="-285750" algn="l">
              <a:buFont typeface="Arial" panose="020B0604020202020204" pitchFamily="34" charset="0"/>
              <a:buChar char="•"/>
            </a:pPr>
            <a:r>
              <a:rPr lang="en-US" b="0" i="0" dirty="0">
                <a:effectLst/>
                <a:latin typeface="Söhne"/>
              </a:rPr>
              <a:t>Extract input (first three words) and target (fourth word) from each sequence.</a:t>
            </a:r>
          </a:p>
          <a:p>
            <a:pPr algn="l">
              <a:buFont typeface="Arial" panose="020B0604020202020204" pitchFamily="34" charset="0"/>
              <a:buChar char="•"/>
            </a:pPr>
            <a:r>
              <a:rPr lang="en-US" b="1" i="0" dirty="0">
                <a:effectLst/>
                <a:latin typeface="Söhne"/>
              </a:rPr>
              <a:t>One-hot Encoding:</a:t>
            </a:r>
            <a:endParaRPr lang="en-US" b="0" i="0" dirty="0">
              <a:effectLst/>
              <a:latin typeface="Söhne"/>
            </a:endParaRPr>
          </a:p>
          <a:p>
            <a:pPr marL="742950" lvl="1" indent="-285750" algn="l">
              <a:buFont typeface="Arial" panose="020B0604020202020204" pitchFamily="34" charset="0"/>
              <a:buChar char="•"/>
            </a:pPr>
            <a:r>
              <a:rPr lang="en-US" b="0" i="0" dirty="0">
                <a:effectLst/>
                <a:latin typeface="Söhne"/>
              </a:rPr>
              <a:t>Encode target words into one-hot vectors for model training.</a:t>
            </a:r>
          </a:p>
          <a:p>
            <a:endParaRPr lang="en-IN" dirty="0"/>
          </a:p>
        </p:txBody>
      </p:sp>
    </p:spTree>
    <p:extLst>
      <p:ext uri="{BB962C8B-B14F-4D97-AF65-F5344CB8AC3E}">
        <p14:creationId xmlns:p14="http://schemas.microsoft.com/office/powerpoint/2010/main" val="33425927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B8FD7-CDE0-8749-642D-8DF1E1E3A917}"/>
              </a:ext>
            </a:extLst>
          </p:cNvPr>
          <p:cNvSpPr>
            <a:spLocks noGrp="1"/>
          </p:cNvSpPr>
          <p:nvPr>
            <p:ph type="title"/>
          </p:nvPr>
        </p:nvSpPr>
        <p:spPr/>
        <p:txBody>
          <a:bodyPr/>
          <a:lstStyle/>
          <a:p>
            <a:r>
              <a:rPr lang="en-US" b="1" i="0" dirty="0">
                <a:effectLst/>
                <a:latin typeface="Söhne"/>
              </a:rPr>
              <a:t>Model Building and Feature Extraction</a:t>
            </a:r>
            <a:endParaRPr lang="en-IN" dirty="0"/>
          </a:p>
        </p:txBody>
      </p:sp>
      <p:sp>
        <p:nvSpPr>
          <p:cNvPr id="3" name="Content Placeholder 2">
            <a:extLst>
              <a:ext uri="{FF2B5EF4-FFF2-40B4-BE49-F238E27FC236}">
                <a16:creationId xmlns:a16="http://schemas.microsoft.com/office/drawing/2014/main" id="{355D2FF0-FF2E-8868-4083-6250D0D6BACA}"/>
              </a:ext>
            </a:extLst>
          </p:cNvPr>
          <p:cNvSpPr>
            <a:spLocks noGrp="1"/>
          </p:cNvSpPr>
          <p:nvPr>
            <p:ph idx="1"/>
          </p:nvPr>
        </p:nvSpPr>
        <p:spPr/>
        <p:txBody>
          <a:bodyPr/>
          <a:lstStyle/>
          <a:p>
            <a:pPr algn="l">
              <a:buFont typeface="Arial" panose="020B0604020202020204" pitchFamily="34" charset="0"/>
              <a:buChar char="•"/>
            </a:pPr>
            <a:r>
              <a:rPr lang="en-IN" b="1" i="0" dirty="0">
                <a:effectLst/>
                <a:latin typeface="Söhne"/>
              </a:rPr>
              <a:t>Define Model Architecture:</a:t>
            </a:r>
            <a:endParaRPr lang="en-IN" b="0" i="0" dirty="0">
              <a:effectLst/>
              <a:latin typeface="Söhne"/>
            </a:endParaRPr>
          </a:p>
          <a:p>
            <a:pPr marL="742950" lvl="1" indent="-285750" algn="l">
              <a:buFont typeface="Arial" panose="020B0604020202020204" pitchFamily="34" charset="0"/>
              <a:buChar char="•"/>
            </a:pPr>
            <a:r>
              <a:rPr lang="en-IN" b="0" i="0" dirty="0">
                <a:effectLst/>
                <a:latin typeface="Söhne"/>
              </a:rPr>
              <a:t>Embedding Layer: Converts word indices to dense vectors.</a:t>
            </a:r>
          </a:p>
          <a:p>
            <a:pPr marL="742950" lvl="1" indent="-285750" algn="l">
              <a:buFont typeface="Arial" panose="020B0604020202020204" pitchFamily="34" charset="0"/>
              <a:buChar char="•"/>
            </a:pPr>
            <a:r>
              <a:rPr lang="en-IN" b="0" i="0" dirty="0">
                <a:effectLst/>
                <a:latin typeface="Söhne"/>
              </a:rPr>
              <a:t>LSTM Layers: Capture long-term dependencies.</a:t>
            </a:r>
          </a:p>
          <a:p>
            <a:pPr marL="742950" lvl="1" indent="-285750" algn="l">
              <a:buFont typeface="Arial" panose="020B0604020202020204" pitchFamily="34" charset="0"/>
              <a:buChar char="•"/>
            </a:pPr>
            <a:r>
              <a:rPr lang="en-IN" b="0" i="0" dirty="0">
                <a:effectLst/>
                <a:latin typeface="Söhne"/>
              </a:rPr>
              <a:t>Dense Layers: Classification layers with </a:t>
            </a:r>
            <a:r>
              <a:rPr lang="en-IN" b="0" i="0" dirty="0" err="1">
                <a:effectLst/>
                <a:latin typeface="Söhne"/>
              </a:rPr>
              <a:t>ReLU</a:t>
            </a:r>
            <a:r>
              <a:rPr lang="en-IN" b="0" i="0" dirty="0">
                <a:effectLst/>
                <a:latin typeface="Söhne"/>
              </a:rPr>
              <a:t> and </a:t>
            </a:r>
            <a:r>
              <a:rPr lang="en-IN" b="0" i="0" dirty="0" err="1">
                <a:effectLst/>
                <a:latin typeface="Söhne"/>
              </a:rPr>
              <a:t>softmax</a:t>
            </a:r>
            <a:r>
              <a:rPr lang="en-IN" b="0" i="0" dirty="0">
                <a:effectLst/>
                <a:latin typeface="Söhne"/>
              </a:rPr>
              <a:t> activations.</a:t>
            </a:r>
          </a:p>
          <a:p>
            <a:pPr algn="l">
              <a:buFont typeface="Arial" panose="020B0604020202020204" pitchFamily="34" charset="0"/>
              <a:buChar char="•"/>
            </a:pPr>
            <a:r>
              <a:rPr lang="en-IN" b="1" i="0" dirty="0">
                <a:effectLst/>
                <a:latin typeface="Söhne"/>
              </a:rPr>
              <a:t>Compile Model:</a:t>
            </a:r>
            <a:endParaRPr lang="en-IN" b="0" i="0" dirty="0">
              <a:effectLst/>
              <a:latin typeface="Söhne"/>
            </a:endParaRPr>
          </a:p>
          <a:p>
            <a:pPr marL="742950" lvl="1" indent="-285750" algn="l">
              <a:buFont typeface="Arial" panose="020B0604020202020204" pitchFamily="34" charset="0"/>
              <a:buChar char="•"/>
            </a:pPr>
            <a:r>
              <a:rPr lang="en-IN" b="0" i="0" dirty="0">
                <a:effectLst/>
                <a:latin typeface="Söhne"/>
              </a:rPr>
              <a:t>Use '</a:t>
            </a:r>
            <a:r>
              <a:rPr lang="en-IN" b="0" i="0" dirty="0" err="1">
                <a:effectLst/>
                <a:latin typeface="Söhne"/>
              </a:rPr>
              <a:t>categorical_crossentropy</a:t>
            </a:r>
            <a:r>
              <a:rPr lang="en-IN" b="0" i="0" dirty="0">
                <a:effectLst/>
                <a:latin typeface="Söhne"/>
              </a:rPr>
              <a:t>' loss and Adam optimizer.</a:t>
            </a:r>
          </a:p>
          <a:p>
            <a:pPr algn="l">
              <a:buFont typeface="Arial" panose="020B0604020202020204" pitchFamily="34" charset="0"/>
              <a:buChar char="•"/>
            </a:pPr>
            <a:r>
              <a:rPr lang="en-IN" b="1" i="0" dirty="0">
                <a:effectLst/>
                <a:latin typeface="Söhne"/>
              </a:rPr>
              <a:t>Model Summary:</a:t>
            </a:r>
            <a:endParaRPr lang="en-IN" b="0" i="0" dirty="0">
              <a:effectLst/>
              <a:latin typeface="Söhne"/>
            </a:endParaRPr>
          </a:p>
          <a:p>
            <a:pPr marL="742950" lvl="1" indent="-285750" algn="l">
              <a:buFont typeface="Arial" panose="020B0604020202020204" pitchFamily="34" charset="0"/>
              <a:buChar char="•"/>
            </a:pPr>
            <a:r>
              <a:rPr lang="en-IN" b="0" i="0" dirty="0">
                <a:effectLst/>
                <a:latin typeface="Söhne"/>
              </a:rPr>
              <a:t>Summarize model layers, parameters, and output shapes.</a:t>
            </a:r>
          </a:p>
          <a:p>
            <a:endParaRPr lang="en-IN" dirty="0"/>
          </a:p>
        </p:txBody>
      </p:sp>
    </p:spTree>
    <p:extLst>
      <p:ext uri="{BB962C8B-B14F-4D97-AF65-F5344CB8AC3E}">
        <p14:creationId xmlns:p14="http://schemas.microsoft.com/office/powerpoint/2010/main" val="3748275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BA061-41C5-498C-36CB-19BEC2EA25BD}"/>
              </a:ext>
            </a:extLst>
          </p:cNvPr>
          <p:cNvSpPr>
            <a:spLocks noGrp="1"/>
          </p:cNvSpPr>
          <p:nvPr>
            <p:ph type="title"/>
          </p:nvPr>
        </p:nvSpPr>
        <p:spPr/>
        <p:txBody>
          <a:bodyPr/>
          <a:lstStyle/>
          <a:p>
            <a:r>
              <a:rPr lang="en-IN" dirty="0"/>
              <a:t>Training and Testing</a:t>
            </a:r>
          </a:p>
        </p:txBody>
      </p:sp>
      <p:sp>
        <p:nvSpPr>
          <p:cNvPr id="3" name="Content Placeholder 2">
            <a:extLst>
              <a:ext uri="{FF2B5EF4-FFF2-40B4-BE49-F238E27FC236}">
                <a16:creationId xmlns:a16="http://schemas.microsoft.com/office/drawing/2014/main" id="{64CC42B4-7B5D-4AE4-0D6E-4B468E7DEFBB}"/>
              </a:ext>
            </a:extLst>
          </p:cNvPr>
          <p:cNvSpPr>
            <a:spLocks noGrp="1"/>
          </p:cNvSpPr>
          <p:nvPr>
            <p:ph idx="1"/>
          </p:nvPr>
        </p:nvSpPr>
        <p:spPr/>
        <p:txBody>
          <a:bodyPr/>
          <a:lstStyle/>
          <a:p>
            <a:pPr algn="l">
              <a:buFont typeface="Arial" panose="020B0604020202020204" pitchFamily="34" charset="0"/>
              <a:buChar char="•"/>
            </a:pPr>
            <a:r>
              <a:rPr lang="en-US" b="1" i="0" dirty="0">
                <a:effectLst/>
                <a:latin typeface="Söhne"/>
              </a:rPr>
              <a:t>Model Training:</a:t>
            </a:r>
            <a:endParaRPr lang="en-US" b="0" i="0" dirty="0">
              <a:effectLst/>
              <a:latin typeface="Söhne"/>
            </a:endParaRPr>
          </a:p>
          <a:p>
            <a:pPr marL="742950" lvl="1" indent="-285750" algn="l">
              <a:buFont typeface="Arial" panose="020B0604020202020204" pitchFamily="34" charset="0"/>
              <a:buChar char="•"/>
            </a:pPr>
            <a:r>
              <a:rPr lang="en-US" b="0" i="0" dirty="0">
                <a:effectLst/>
                <a:latin typeface="Söhne"/>
              </a:rPr>
              <a:t>Employ checkpoints to save the best model during training.</a:t>
            </a:r>
          </a:p>
          <a:p>
            <a:pPr marL="742950" lvl="1" indent="-285750" algn="l">
              <a:buFont typeface="Arial" panose="020B0604020202020204" pitchFamily="34" charset="0"/>
              <a:buChar char="•"/>
            </a:pPr>
            <a:r>
              <a:rPr lang="en-US" b="0" i="0" dirty="0">
                <a:effectLst/>
                <a:latin typeface="Söhne"/>
              </a:rPr>
              <a:t>Train model using input and target data over 20 epochs with batch size of 64.</a:t>
            </a:r>
          </a:p>
          <a:p>
            <a:pPr algn="l">
              <a:buFont typeface="Arial" panose="020B0604020202020204" pitchFamily="34" charset="0"/>
              <a:buChar char="•"/>
            </a:pPr>
            <a:r>
              <a:rPr lang="en-US" b="1" i="0" dirty="0">
                <a:effectLst/>
                <a:latin typeface="Söhne"/>
              </a:rPr>
              <a:t>Prediction Function:</a:t>
            </a:r>
            <a:endParaRPr lang="en-US" b="0" i="0" dirty="0">
              <a:effectLst/>
              <a:latin typeface="Söhne"/>
            </a:endParaRPr>
          </a:p>
          <a:p>
            <a:pPr marL="742950" lvl="1" indent="-285750" algn="l">
              <a:buFont typeface="Arial" panose="020B0604020202020204" pitchFamily="34" charset="0"/>
              <a:buChar char="•"/>
            </a:pPr>
            <a:r>
              <a:rPr lang="en-US" b="0" i="0" dirty="0">
                <a:effectLst/>
                <a:latin typeface="Söhne"/>
              </a:rPr>
              <a:t>Define function to predict next word using the model and tokenizer.</a:t>
            </a:r>
          </a:p>
          <a:p>
            <a:pPr marL="742950" lvl="1" indent="-285750" algn="l">
              <a:buFont typeface="Arial" panose="020B0604020202020204" pitchFamily="34" charset="0"/>
              <a:buChar char="•"/>
            </a:pPr>
            <a:r>
              <a:rPr lang="en-US" b="0" i="0" dirty="0">
                <a:effectLst/>
                <a:latin typeface="Söhne"/>
              </a:rPr>
              <a:t>Convert text to sequence, predict, and return predicted word.</a:t>
            </a:r>
          </a:p>
          <a:p>
            <a:pPr algn="l">
              <a:buFont typeface="Arial" panose="020B0604020202020204" pitchFamily="34" charset="0"/>
              <a:buChar char="•"/>
            </a:pPr>
            <a:r>
              <a:rPr lang="en-US" b="1" i="0" dirty="0">
                <a:effectLst/>
                <a:latin typeface="Söhne"/>
              </a:rPr>
              <a:t>Interactive Prediction:</a:t>
            </a:r>
            <a:endParaRPr lang="en-US" b="0" i="0" dirty="0">
              <a:effectLst/>
              <a:latin typeface="Söhne"/>
            </a:endParaRPr>
          </a:p>
          <a:p>
            <a:pPr marL="742950" lvl="1" indent="-285750" algn="l">
              <a:buFont typeface="Arial" panose="020B0604020202020204" pitchFamily="34" charset="0"/>
              <a:buChar char="•"/>
            </a:pPr>
            <a:r>
              <a:rPr lang="en-US" b="0" i="0" dirty="0">
                <a:effectLst/>
                <a:latin typeface="Söhne"/>
              </a:rPr>
              <a:t>Allow user to enter text and predict the next word in real-time.</a:t>
            </a:r>
          </a:p>
          <a:p>
            <a:pPr marL="742950" lvl="1" indent="-285750" algn="l">
              <a:buFont typeface="Arial" panose="020B0604020202020204" pitchFamily="34" charset="0"/>
              <a:buChar char="•"/>
            </a:pPr>
            <a:r>
              <a:rPr lang="en-US" b="0" i="0" dirty="0">
                <a:effectLst/>
                <a:latin typeface="Söhne"/>
              </a:rPr>
              <a:t>Continue until user enters '0' to exit.</a:t>
            </a:r>
          </a:p>
          <a:p>
            <a:endParaRPr lang="en-IN" dirty="0"/>
          </a:p>
        </p:txBody>
      </p:sp>
    </p:spTree>
    <p:extLst>
      <p:ext uri="{BB962C8B-B14F-4D97-AF65-F5344CB8AC3E}">
        <p14:creationId xmlns:p14="http://schemas.microsoft.com/office/powerpoint/2010/main" val="1206790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BBE9CC8-7BA6-3FBD-254D-5290FEFD76E8}"/>
              </a:ext>
            </a:extLst>
          </p:cNvPr>
          <p:cNvSpPr txBox="1"/>
          <p:nvPr/>
        </p:nvSpPr>
        <p:spPr>
          <a:xfrm>
            <a:off x="0" y="0"/>
            <a:ext cx="12192000" cy="5632311"/>
          </a:xfrm>
          <a:prstGeom prst="rect">
            <a:avLst/>
          </a:prstGeom>
          <a:noFill/>
        </p:spPr>
        <p:txBody>
          <a:bodyPr wrap="square">
            <a:spAutoFit/>
          </a:bodyPr>
          <a:lstStyle/>
          <a:p>
            <a:r>
              <a:rPr lang="en-US" sz="3600" b="1" dirty="0"/>
              <a:t>• Deep Learning Powers:</a:t>
            </a:r>
          </a:p>
          <a:p>
            <a:r>
              <a:rPr lang="en-US" sz="2800" dirty="0"/>
              <a:t>* Sign Language Recognition: Accurately translates gestures into spoken language.</a:t>
            </a:r>
          </a:p>
          <a:p>
            <a:r>
              <a:rPr lang="en-US" sz="2800" dirty="0"/>
              <a:t>* Next-Word Prediction: Anticipates what the user wants to say next.</a:t>
            </a:r>
          </a:p>
          <a:p>
            <a:endParaRPr lang="en-US" sz="2800" dirty="0"/>
          </a:p>
          <a:p>
            <a:r>
              <a:rPr lang="en-US" sz="3600" b="1" dirty="0"/>
              <a:t>• Benefits:</a:t>
            </a:r>
          </a:p>
          <a:p>
            <a:r>
              <a:rPr lang="en-US" sz="2800" dirty="0"/>
              <a:t>* Simpler Communication: Reduces effort for sign language users to express themselves.</a:t>
            </a:r>
          </a:p>
          <a:p>
            <a:r>
              <a:rPr lang="en-US" sz="2800" dirty="0"/>
              <a:t>* Improved Accuracy: Fewer errors compared to manual interpretation.</a:t>
            </a:r>
          </a:p>
          <a:p>
            <a:r>
              <a:rPr lang="en-US" sz="2800" dirty="0"/>
              <a:t>* Enhanced Fluency: Seamless communication by predicting the next word.</a:t>
            </a:r>
          </a:p>
          <a:p>
            <a:endParaRPr lang="en-US" sz="2800" dirty="0"/>
          </a:p>
          <a:p>
            <a:r>
              <a:rPr lang="en-US" sz="3600" b="1" dirty="0"/>
              <a:t>• Empowers Sign Language Users:</a:t>
            </a:r>
          </a:p>
          <a:p>
            <a:r>
              <a:rPr lang="en-US" sz="2800" dirty="0"/>
              <a:t>* Fosters social inclusion and participation.</a:t>
            </a:r>
            <a:endParaRPr lang="en-IN" sz="2800" dirty="0"/>
          </a:p>
        </p:txBody>
      </p:sp>
    </p:spTree>
    <p:extLst>
      <p:ext uri="{BB962C8B-B14F-4D97-AF65-F5344CB8AC3E}">
        <p14:creationId xmlns:p14="http://schemas.microsoft.com/office/powerpoint/2010/main" val="11256470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F57F3-1BD9-75A7-520C-6D0B7876F45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A362E6A-B248-8195-08EB-8021A0134B9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83D3021-7D05-81EC-C91A-37FBE8094C7B}"/>
              </a:ext>
            </a:extLst>
          </p:cNvPr>
          <p:cNvPicPr>
            <a:picLocks noChangeAspect="1"/>
          </p:cNvPicPr>
          <p:nvPr/>
        </p:nvPicPr>
        <p:blipFill>
          <a:blip r:embed="rId2"/>
          <a:stretch>
            <a:fillRect/>
          </a:stretch>
        </p:blipFill>
        <p:spPr>
          <a:xfrm>
            <a:off x="14066" y="0"/>
            <a:ext cx="6389595" cy="2997588"/>
          </a:xfrm>
          <a:prstGeom prst="rect">
            <a:avLst/>
          </a:prstGeom>
        </p:spPr>
      </p:pic>
      <p:pic>
        <p:nvPicPr>
          <p:cNvPr id="7" name="Picture 6">
            <a:extLst>
              <a:ext uri="{FF2B5EF4-FFF2-40B4-BE49-F238E27FC236}">
                <a16:creationId xmlns:a16="http://schemas.microsoft.com/office/drawing/2014/main" id="{B742942A-5F27-1F81-8263-251A031FF5DB}"/>
              </a:ext>
            </a:extLst>
          </p:cNvPr>
          <p:cNvPicPr>
            <a:picLocks noChangeAspect="1"/>
          </p:cNvPicPr>
          <p:nvPr/>
        </p:nvPicPr>
        <p:blipFill>
          <a:blip r:embed="rId3"/>
          <a:stretch>
            <a:fillRect/>
          </a:stretch>
        </p:blipFill>
        <p:spPr>
          <a:xfrm>
            <a:off x="6329252" y="2785879"/>
            <a:ext cx="5862748" cy="4072121"/>
          </a:xfrm>
          <a:prstGeom prst="rect">
            <a:avLst/>
          </a:prstGeom>
        </p:spPr>
      </p:pic>
    </p:spTree>
    <p:extLst>
      <p:ext uri="{BB962C8B-B14F-4D97-AF65-F5344CB8AC3E}">
        <p14:creationId xmlns:p14="http://schemas.microsoft.com/office/powerpoint/2010/main" val="18807548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2F106-AA1C-61A3-00CB-AFB1A62370C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8D7DA1E-654C-3B98-FAA3-C32D40DEAE6D}"/>
              </a:ext>
            </a:extLst>
          </p:cNvPr>
          <p:cNvSpPr>
            <a:spLocks noGrp="1"/>
          </p:cNvSpPr>
          <p:nvPr>
            <p:ph idx="1"/>
          </p:nvPr>
        </p:nvSpPr>
        <p:spPr/>
        <p:txBody>
          <a:bodyPr/>
          <a:lstStyle/>
          <a:p>
            <a:endParaRPr lang="en-IN" dirty="0"/>
          </a:p>
        </p:txBody>
      </p:sp>
      <p:pic>
        <p:nvPicPr>
          <p:cNvPr id="9" name="Picture 8">
            <a:extLst>
              <a:ext uri="{FF2B5EF4-FFF2-40B4-BE49-F238E27FC236}">
                <a16:creationId xmlns:a16="http://schemas.microsoft.com/office/drawing/2014/main" id="{C4496473-7529-CB1C-0945-3141B868B260}"/>
              </a:ext>
            </a:extLst>
          </p:cNvPr>
          <p:cNvPicPr>
            <a:picLocks noChangeAspect="1"/>
          </p:cNvPicPr>
          <p:nvPr/>
        </p:nvPicPr>
        <p:blipFill>
          <a:blip r:embed="rId2"/>
          <a:stretch>
            <a:fillRect/>
          </a:stretch>
        </p:blipFill>
        <p:spPr>
          <a:xfrm>
            <a:off x="0" y="0"/>
            <a:ext cx="6524625" cy="4657725"/>
          </a:xfrm>
          <a:prstGeom prst="rect">
            <a:avLst/>
          </a:prstGeom>
        </p:spPr>
      </p:pic>
      <p:pic>
        <p:nvPicPr>
          <p:cNvPr id="11" name="Picture 10">
            <a:extLst>
              <a:ext uri="{FF2B5EF4-FFF2-40B4-BE49-F238E27FC236}">
                <a16:creationId xmlns:a16="http://schemas.microsoft.com/office/drawing/2014/main" id="{D1CFB6A6-0C7C-BEDC-73BA-389486165D29}"/>
              </a:ext>
            </a:extLst>
          </p:cNvPr>
          <p:cNvPicPr>
            <a:picLocks noChangeAspect="1"/>
          </p:cNvPicPr>
          <p:nvPr/>
        </p:nvPicPr>
        <p:blipFill>
          <a:blip r:embed="rId3"/>
          <a:stretch>
            <a:fillRect/>
          </a:stretch>
        </p:blipFill>
        <p:spPr>
          <a:xfrm>
            <a:off x="5934075" y="2657475"/>
            <a:ext cx="6257925" cy="4200525"/>
          </a:xfrm>
          <a:prstGeom prst="rect">
            <a:avLst/>
          </a:prstGeom>
        </p:spPr>
      </p:pic>
    </p:spTree>
    <p:extLst>
      <p:ext uri="{BB962C8B-B14F-4D97-AF65-F5344CB8AC3E}">
        <p14:creationId xmlns:p14="http://schemas.microsoft.com/office/powerpoint/2010/main" val="35539908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FA80E-3FD5-65B6-505A-944023B4945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71C620F-ECFB-0F9D-35A7-523C1083E3D9}"/>
              </a:ext>
            </a:extLst>
          </p:cNvPr>
          <p:cNvSpPr>
            <a:spLocks noGrp="1"/>
          </p:cNvSpPr>
          <p:nvPr>
            <p:ph idx="1"/>
          </p:nvPr>
        </p:nvSpPr>
        <p:spPr/>
        <p:txBody>
          <a:bodyPr/>
          <a:lstStyle/>
          <a:p>
            <a:endParaRPr lang="en-IN"/>
          </a:p>
        </p:txBody>
      </p:sp>
      <p:pic>
        <p:nvPicPr>
          <p:cNvPr id="13" name="Picture 12">
            <a:extLst>
              <a:ext uri="{FF2B5EF4-FFF2-40B4-BE49-F238E27FC236}">
                <a16:creationId xmlns:a16="http://schemas.microsoft.com/office/drawing/2014/main" id="{045C3342-1584-60C4-831B-EC00E842BACC}"/>
              </a:ext>
            </a:extLst>
          </p:cNvPr>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8649046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515B0-3942-BCA5-16B5-131F18A12827}"/>
              </a:ext>
            </a:extLst>
          </p:cNvPr>
          <p:cNvSpPr>
            <a:spLocks noGrp="1"/>
          </p:cNvSpPr>
          <p:nvPr>
            <p:ph type="title"/>
          </p:nvPr>
        </p:nvSpPr>
        <p:spPr/>
        <p:txBody>
          <a:bodyPr/>
          <a:lstStyle/>
          <a:p>
            <a:r>
              <a:rPr lang="en-US" dirty="0"/>
              <a:t>FUTURE WORK</a:t>
            </a:r>
            <a:endParaRPr lang="en-IN" dirty="0"/>
          </a:p>
        </p:txBody>
      </p:sp>
      <p:sp>
        <p:nvSpPr>
          <p:cNvPr id="3" name="Content Placeholder 2">
            <a:extLst>
              <a:ext uri="{FF2B5EF4-FFF2-40B4-BE49-F238E27FC236}">
                <a16:creationId xmlns:a16="http://schemas.microsoft.com/office/drawing/2014/main" id="{6D513DA7-407E-4258-9B79-952E55968585}"/>
              </a:ext>
            </a:extLst>
          </p:cNvPr>
          <p:cNvSpPr>
            <a:spLocks noGrp="1"/>
          </p:cNvSpPr>
          <p:nvPr>
            <p:ph idx="1"/>
          </p:nvPr>
        </p:nvSpPr>
        <p:spPr/>
        <p:txBody>
          <a:bodyPr/>
          <a:lstStyle/>
          <a:p>
            <a:r>
              <a:rPr lang="en-US" dirty="0"/>
              <a:t>INCREASE THE DATA SET FOR THE SIGN LANGUAGE AND CUSTOMIZE IT ACCORDING TO THE USER</a:t>
            </a:r>
          </a:p>
          <a:p>
            <a:r>
              <a:rPr lang="en-US" dirty="0"/>
              <a:t>THE ACCURACY OF THE EMOTIUON DETECTION CAN INCREASE USING SOME OTHER MODEL OR INCREASING DATA SET</a:t>
            </a:r>
          </a:p>
          <a:p>
            <a:r>
              <a:rPr lang="en-US" dirty="0"/>
              <a:t>FOR THE NEXT WORD PREDICTION THE DATASET CAN BE HAVE 2 OR MORE DIFFERENT TYPES OF DATA SET SO IF THE EMOTION IS DEFINED AS SAD, HAPPY , ETC IT CAN PREDICT THE WORK FROM THAT PARTICULAR DATASET.</a:t>
            </a:r>
            <a:endParaRPr lang="en-IN" dirty="0"/>
          </a:p>
        </p:txBody>
      </p:sp>
    </p:spTree>
    <p:extLst>
      <p:ext uri="{BB962C8B-B14F-4D97-AF65-F5344CB8AC3E}">
        <p14:creationId xmlns:p14="http://schemas.microsoft.com/office/powerpoint/2010/main" val="13451732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0749A-EB69-1FD3-FD2F-6065B713FA7A}"/>
              </a:ext>
            </a:extLst>
          </p:cNvPr>
          <p:cNvSpPr>
            <a:spLocks noGrp="1"/>
          </p:cNvSpPr>
          <p:nvPr>
            <p:ph type="title"/>
          </p:nvPr>
        </p:nvSpPr>
        <p:spPr>
          <a:xfrm>
            <a:off x="1243314" y="2766218"/>
            <a:ext cx="10515600" cy="1325563"/>
          </a:xfrm>
        </p:spPr>
        <p:txBody>
          <a:bodyPr>
            <a:normAutofit/>
          </a:bodyPr>
          <a:lstStyle/>
          <a:p>
            <a:r>
              <a:rPr lang="en-US" sz="8000" dirty="0">
                <a:solidFill>
                  <a:schemeClr val="accent1">
                    <a:lumMod val="60000"/>
                    <a:lumOff val="40000"/>
                  </a:schemeClr>
                </a:solidFill>
              </a:rPr>
              <a:t>Thank You</a:t>
            </a:r>
            <a:endParaRPr lang="en-IN" sz="8000" dirty="0">
              <a:solidFill>
                <a:schemeClr val="accent1">
                  <a:lumMod val="60000"/>
                  <a:lumOff val="40000"/>
                </a:schemeClr>
              </a:solidFill>
            </a:endParaRPr>
          </a:p>
        </p:txBody>
      </p:sp>
    </p:spTree>
    <p:extLst>
      <p:ext uri="{BB962C8B-B14F-4D97-AF65-F5344CB8AC3E}">
        <p14:creationId xmlns:p14="http://schemas.microsoft.com/office/powerpoint/2010/main" val="1839905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CF7EE-B3C0-4F34-FD70-1F94D5D804E5}"/>
              </a:ext>
            </a:extLst>
          </p:cNvPr>
          <p:cNvSpPr>
            <a:spLocks noGrp="1"/>
          </p:cNvSpPr>
          <p:nvPr>
            <p:ph type="title"/>
          </p:nvPr>
        </p:nvSpPr>
        <p:spPr/>
        <p:txBody>
          <a:bodyPr/>
          <a:lstStyle/>
          <a:p>
            <a:r>
              <a:rPr lang="en-IN" b="1" dirty="0">
                <a:solidFill>
                  <a:schemeClr val="accent1"/>
                </a:solidFill>
              </a:rPr>
              <a:t>Problem Statement</a:t>
            </a:r>
          </a:p>
        </p:txBody>
      </p:sp>
      <p:sp>
        <p:nvSpPr>
          <p:cNvPr id="3" name="Content Placeholder 2">
            <a:extLst>
              <a:ext uri="{FF2B5EF4-FFF2-40B4-BE49-F238E27FC236}">
                <a16:creationId xmlns:a16="http://schemas.microsoft.com/office/drawing/2014/main" id="{F7628C58-B0CA-E5C6-85E1-841E85C10DB4}"/>
              </a:ext>
            </a:extLst>
          </p:cNvPr>
          <p:cNvSpPr>
            <a:spLocks noGrp="1"/>
          </p:cNvSpPr>
          <p:nvPr>
            <p:ph idx="1"/>
          </p:nvPr>
        </p:nvSpPr>
        <p:spPr/>
        <p:txBody>
          <a:bodyPr>
            <a:normAutofit fontScale="92500" lnSpcReduction="20000"/>
          </a:bodyPr>
          <a:lstStyle/>
          <a:p>
            <a:pPr marL="0" indent="0">
              <a:buNone/>
            </a:pPr>
            <a:r>
              <a:rPr lang="en-US" sz="3200" b="1" dirty="0"/>
              <a:t>"Enhancing Communication for Sign Language Users through AI-Powered Interpretation and Prediction“</a:t>
            </a:r>
          </a:p>
          <a:p>
            <a:r>
              <a:rPr lang="en-US" sz="3200" dirty="0"/>
              <a:t>Communication Barrier: Sign language users face challenges due to the dominance of spoken and written languages.</a:t>
            </a:r>
          </a:p>
          <a:p>
            <a:r>
              <a:rPr lang="en-US" sz="3200" dirty="0"/>
              <a:t>AI-Powered Solution: Proposes a system that integrates sign language interpretation with next-word prediction.</a:t>
            </a:r>
          </a:p>
          <a:p>
            <a:r>
              <a:rPr lang="en-US" sz="3200" dirty="0"/>
              <a:t>Goal: To improve accessibility, fluency, and inclusivity in communication for sign language users.</a:t>
            </a:r>
          </a:p>
          <a:p>
            <a:r>
              <a:rPr lang="en-US" sz="3200" dirty="0"/>
              <a:t>Impact: Aims to bridge the gap between sign language users and the wider society, enhancing participation and access to information.</a:t>
            </a:r>
          </a:p>
          <a:p>
            <a:pPr marL="0" indent="0">
              <a:buNone/>
            </a:pPr>
            <a:endParaRPr lang="en-US" sz="3200" b="1" dirty="0"/>
          </a:p>
          <a:p>
            <a:pPr marL="0" indent="0">
              <a:buNone/>
            </a:pPr>
            <a:endParaRPr lang="en-US" sz="3200" b="1" dirty="0"/>
          </a:p>
          <a:p>
            <a:pPr marL="0" indent="0">
              <a:buNone/>
            </a:pPr>
            <a:endParaRPr lang="en-US" sz="3200" b="1" dirty="0"/>
          </a:p>
          <a:p>
            <a:pPr marL="0" indent="0">
              <a:buNone/>
            </a:pPr>
            <a:endParaRPr lang="en-US" sz="3200" b="1" dirty="0"/>
          </a:p>
          <a:p>
            <a:pPr marL="0" indent="0">
              <a:buNone/>
            </a:pPr>
            <a:endParaRPr lang="en-US" sz="3200" b="1" dirty="0"/>
          </a:p>
          <a:p>
            <a:pPr marL="0" indent="0">
              <a:buNone/>
            </a:pPr>
            <a:endParaRPr lang="en-US" sz="3200" b="1" dirty="0"/>
          </a:p>
          <a:p>
            <a:pPr marL="0" indent="0">
              <a:buNone/>
            </a:pPr>
            <a:endParaRPr lang="en-US" sz="3200" b="1" dirty="0"/>
          </a:p>
          <a:p>
            <a:pPr marL="0" indent="0">
              <a:buNone/>
            </a:pPr>
            <a:endParaRPr lang="en-US" dirty="0"/>
          </a:p>
        </p:txBody>
      </p:sp>
      <p:sp>
        <p:nvSpPr>
          <p:cNvPr id="6" name="Rectangle 3">
            <a:extLst>
              <a:ext uri="{FF2B5EF4-FFF2-40B4-BE49-F238E27FC236}">
                <a16:creationId xmlns:a16="http://schemas.microsoft.com/office/drawing/2014/main" id="{E2002C04-2683-EEB7-0A4E-4DC9DC49DC2F}"/>
              </a:ext>
            </a:extLst>
          </p:cNvPr>
          <p:cNvSpPr>
            <a:spLocks noChangeArrowheads="1"/>
          </p:cNvSpPr>
          <p:nvPr/>
        </p:nvSpPr>
        <p:spPr bwMode="auto">
          <a:xfrm>
            <a:off x="152400" y="-186412"/>
            <a:ext cx="65" cy="677623"/>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B3EAE128-B795-FB4C-F1ED-26097050F964}"/>
              </a:ext>
            </a:extLst>
          </p:cNvPr>
          <p:cNvSpPr>
            <a:spLocks noChangeArrowheads="1"/>
          </p:cNvSpPr>
          <p:nvPr/>
        </p:nvSpPr>
        <p:spPr bwMode="auto">
          <a:xfrm>
            <a:off x="152400" y="152400"/>
            <a:ext cx="107315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94574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67A33-C1AD-5E9E-BBD1-5330F4DABC38}"/>
              </a:ext>
            </a:extLst>
          </p:cNvPr>
          <p:cNvSpPr>
            <a:spLocks noGrp="1"/>
          </p:cNvSpPr>
          <p:nvPr>
            <p:ph type="title"/>
          </p:nvPr>
        </p:nvSpPr>
        <p:spPr/>
        <p:txBody>
          <a:bodyPr/>
          <a:lstStyle/>
          <a:p>
            <a:r>
              <a:rPr lang="en-US" b="1" dirty="0">
                <a:solidFill>
                  <a:schemeClr val="accent1"/>
                </a:solidFill>
              </a:rPr>
              <a:t>OBJECTIVE:</a:t>
            </a:r>
            <a:endParaRPr lang="en-IN" b="1" dirty="0">
              <a:solidFill>
                <a:schemeClr val="accent1"/>
              </a:solidFill>
            </a:endParaRPr>
          </a:p>
        </p:txBody>
      </p:sp>
      <p:sp>
        <p:nvSpPr>
          <p:cNvPr id="3" name="Content Placeholder 2">
            <a:extLst>
              <a:ext uri="{FF2B5EF4-FFF2-40B4-BE49-F238E27FC236}">
                <a16:creationId xmlns:a16="http://schemas.microsoft.com/office/drawing/2014/main" id="{627CA0D1-DB26-C420-113A-DE6E21A1C31A}"/>
              </a:ext>
            </a:extLst>
          </p:cNvPr>
          <p:cNvSpPr>
            <a:spLocks noGrp="1"/>
          </p:cNvSpPr>
          <p:nvPr>
            <p:ph idx="1"/>
          </p:nvPr>
        </p:nvSpPr>
        <p:spPr/>
        <p:txBody>
          <a:bodyPr>
            <a:normAutofit/>
          </a:bodyPr>
          <a:lstStyle/>
          <a:p>
            <a:r>
              <a:rPr lang="en-US" dirty="0"/>
              <a:t>Develop an AI system integrating sign language interpretation with next-word prediction.</a:t>
            </a:r>
          </a:p>
          <a:p>
            <a:r>
              <a:rPr lang="en-US" dirty="0"/>
              <a:t>Increase communication efficiency and accuracy for sign language users.</a:t>
            </a:r>
          </a:p>
          <a:p>
            <a:r>
              <a:rPr lang="en-US" dirty="0"/>
              <a:t>Reduce the communication gap with the wider world.</a:t>
            </a:r>
          </a:p>
          <a:p>
            <a:r>
              <a:rPr lang="en-US" dirty="0"/>
              <a:t>Enhance user experience for more natural and seamless communication.</a:t>
            </a:r>
          </a:p>
          <a:p>
            <a:r>
              <a:rPr lang="en-US" dirty="0"/>
              <a:t>Foster greater societal inclusion and participation for sign language users.</a:t>
            </a:r>
            <a:endParaRPr lang="en-IN" dirty="0"/>
          </a:p>
        </p:txBody>
      </p:sp>
    </p:spTree>
    <p:extLst>
      <p:ext uri="{BB962C8B-B14F-4D97-AF65-F5344CB8AC3E}">
        <p14:creationId xmlns:p14="http://schemas.microsoft.com/office/powerpoint/2010/main" val="3341504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164D1-43D8-9B65-DBBE-C66D26E1ABF7}"/>
              </a:ext>
            </a:extLst>
          </p:cNvPr>
          <p:cNvSpPr>
            <a:spLocks noGrp="1"/>
          </p:cNvSpPr>
          <p:nvPr>
            <p:ph type="title"/>
          </p:nvPr>
        </p:nvSpPr>
        <p:spPr>
          <a:xfrm>
            <a:off x="266218" y="18255"/>
            <a:ext cx="10515600" cy="1325563"/>
          </a:xfrm>
        </p:spPr>
        <p:txBody>
          <a:bodyPr/>
          <a:lstStyle/>
          <a:p>
            <a:r>
              <a:rPr lang="en-IN" b="1" dirty="0">
                <a:solidFill>
                  <a:schemeClr val="accent1"/>
                </a:solidFill>
              </a:rPr>
              <a:t>LITERATURE REVIEW:</a:t>
            </a:r>
          </a:p>
        </p:txBody>
      </p:sp>
      <p:sp>
        <p:nvSpPr>
          <p:cNvPr id="3" name="Content Placeholder 2">
            <a:extLst>
              <a:ext uri="{FF2B5EF4-FFF2-40B4-BE49-F238E27FC236}">
                <a16:creationId xmlns:a16="http://schemas.microsoft.com/office/drawing/2014/main" id="{FC3FF4F6-E95B-76B3-9BA7-C34443E5E76A}"/>
              </a:ext>
            </a:extLst>
          </p:cNvPr>
          <p:cNvSpPr>
            <a:spLocks noGrp="1"/>
          </p:cNvSpPr>
          <p:nvPr>
            <p:ph idx="1"/>
          </p:nvPr>
        </p:nvSpPr>
        <p:spPr>
          <a:xfrm>
            <a:off x="266218" y="1238491"/>
            <a:ext cx="11087582" cy="4938472"/>
          </a:xfrm>
        </p:spPr>
        <p:txBody>
          <a:bodyPr>
            <a:noAutofit/>
          </a:bodyPr>
          <a:lstStyle/>
          <a:p>
            <a:pPr marL="0" indent="0">
              <a:buNone/>
            </a:pPr>
            <a:r>
              <a:rPr lang="en-IN" sz="2400" b="1" dirty="0"/>
              <a:t>Literature Review: Integrating Sign Language Interpretation with Next-Word Prediction</a:t>
            </a:r>
          </a:p>
          <a:p>
            <a:pPr marL="0" indent="0">
              <a:buNone/>
            </a:pPr>
            <a:r>
              <a:rPr lang="en-IN" sz="2400" b="1" dirty="0"/>
              <a:t>Sign Language Detection:</a:t>
            </a:r>
          </a:p>
          <a:p>
            <a:pPr marL="0" indent="0">
              <a:buNone/>
            </a:pPr>
            <a:endParaRPr lang="en-IN" sz="2400" dirty="0"/>
          </a:p>
        </p:txBody>
      </p:sp>
      <p:pic>
        <p:nvPicPr>
          <p:cNvPr id="5" name="Picture 4">
            <a:extLst>
              <a:ext uri="{FF2B5EF4-FFF2-40B4-BE49-F238E27FC236}">
                <a16:creationId xmlns:a16="http://schemas.microsoft.com/office/drawing/2014/main" id="{2B421EFF-152D-FEDA-8DA5-08A127F17B41}"/>
              </a:ext>
            </a:extLst>
          </p:cNvPr>
          <p:cNvPicPr>
            <a:picLocks noChangeAspect="1"/>
          </p:cNvPicPr>
          <p:nvPr/>
        </p:nvPicPr>
        <p:blipFill>
          <a:blip r:embed="rId2"/>
          <a:stretch>
            <a:fillRect/>
          </a:stretch>
        </p:blipFill>
        <p:spPr>
          <a:xfrm>
            <a:off x="266217" y="2564054"/>
            <a:ext cx="11087581" cy="3995772"/>
          </a:xfrm>
          <a:prstGeom prst="rect">
            <a:avLst/>
          </a:prstGeom>
        </p:spPr>
      </p:pic>
    </p:spTree>
    <p:extLst>
      <p:ext uri="{BB962C8B-B14F-4D97-AF65-F5344CB8AC3E}">
        <p14:creationId xmlns:p14="http://schemas.microsoft.com/office/powerpoint/2010/main" val="2761575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718BAD-F1A7-B590-9C34-B3ABA8A319E5}"/>
              </a:ext>
            </a:extLst>
          </p:cNvPr>
          <p:cNvPicPr>
            <a:picLocks noChangeAspect="1"/>
          </p:cNvPicPr>
          <p:nvPr/>
        </p:nvPicPr>
        <p:blipFill>
          <a:blip r:embed="rId2"/>
          <a:stretch>
            <a:fillRect/>
          </a:stretch>
        </p:blipFill>
        <p:spPr>
          <a:xfrm>
            <a:off x="144044" y="98855"/>
            <a:ext cx="11706086" cy="6586150"/>
          </a:xfrm>
          <a:prstGeom prst="rect">
            <a:avLst/>
          </a:prstGeom>
        </p:spPr>
      </p:pic>
    </p:spTree>
    <p:extLst>
      <p:ext uri="{BB962C8B-B14F-4D97-AF65-F5344CB8AC3E}">
        <p14:creationId xmlns:p14="http://schemas.microsoft.com/office/powerpoint/2010/main" val="1587722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E69DFF-9D93-0A99-88E5-7D0436A4554B}"/>
              </a:ext>
            </a:extLst>
          </p:cNvPr>
          <p:cNvSpPr txBox="1"/>
          <p:nvPr/>
        </p:nvSpPr>
        <p:spPr>
          <a:xfrm>
            <a:off x="0" y="0"/>
            <a:ext cx="12192000" cy="1477328"/>
          </a:xfrm>
          <a:prstGeom prst="rect">
            <a:avLst/>
          </a:prstGeom>
          <a:noFill/>
        </p:spPr>
        <p:txBody>
          <a:bodyPr wrap="square" rtlCol="0">
            <a:spAutoFit/>
          </a:bodyPr>
          <a:lstStyle/>
          <a:p>
            <a:r>
              <a:rPr lang="en-IN" b="1" dirty="0"/>
              <a:t>Next Word Prediction: Literature Review</a:t>
            </a:r>
          </a:p>
          <a:p>
            <a:r>
              <a:rPr lang="en-IN" dirty="0"/>
              <a:t>Next-word prediction, also known as language </a:t>
            </a:r>
            <a:r>
              <a:rPr lang="en-IN" dirty="0" err="1"/>
              <a:t>modeling</a:t>
            </a:r>
            <a:r>
              <a:rPr lang="en-IN" dirty="0"/>
              <a:t>, is a crucial field within natural language processing (NLP) with various applications like text generation and improved user experience in interfaces. Here are six research papers exploring different approaches to next-word prediction:</a:t>
            </a:r>
          </a:p>
          <a:p>
            <a:endParaRPr lang="en-IN" dirty="0"/>
          </a:p>
        </p:txBody>
      </p:sp>
      <p:pic>
        <p:nvPicPr>
          <p:cNvPr id="4" name="Picture 3">
            <a:extLst>
              <a:ext uri="{FF2B5EF4-FFF2-40B4-BE49-F238E27FC236}">
                <a16:creationId xmlns:a16="http://schemas.microsoft.com/office/drawing/2014/main" id="{45C79F5B-733A-13BF-AD8A-197F031E52C0}"/>
              </a:ext>
            </a:extLst>
          </p:cNvPr>
          <p:cNvPicPr>
            <a:picLocks noChangeAspect="1"/>
          </p:cNvPicPr>
          <p:nvPr/>
        </p:nvPicPr>
        <p:blipFill>
          <a:blip r:embed="rId3"/>
          <a:stretch>
            <a:fillRect/>
          </a:stretch>
        </p:blipFill>
        <p:spPr>
          <a:xfrm>
            <a:off x="580767" y="1163574"/>
            <a:ext cx="10490886" cy="5694426"/>
          </a:xfrm>
          <a:prstGeom prst="rect">
            <a:avLst/>
          </a:prstGeom>
        </p:spPr>
      </p:pic>
    </p:spTree>
    <p:extLst>
      <p:ext uri="{BB962C8B-B14F-4D97-AF65-F5344CB8AC3E}">
        <p14:creationId xmlns:p14="http://schemas.microsoft.com/office/powerpoint/2010/main" val="41853289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414</TotalTime>
  <Words>3203</Words>
  <Application>Microsoft Office PowerPoint</Application>
  <PresentationFormat>Widescreen</PresentationFormat>
  <Paragraphs>336</Paragraphs>
  <Slides>44</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Arial</vt:lpstr>
      <vt:lpstr>Calibri</vt:lpstr>
      <vt:lpstr>Calibri Light</vt:lpstr>
      <vt:lpstr>Google Sans</vt:lpstr>
      <vt:lpstr>Söhne</vt:lpstr>
      <vt:lpstr>Söhne Mono</vt:lpstr>
      <vt:lpstr>Wingdings</vt:lpstr>
      <vt:lpstr>Office Theme</vt:lpstr>
      <vt:lpstr>Title:  Integrating Sign Language Interpretation with Next-Word Prediction </vt:lpstr>
      <vt:lpstr>Outline Of The Project  </vt:lpstr>
      <vt:lpstr>INTRODUCTION</vt:lpstr>
      <vt:lpstr>PowerPoint Presentation</vt:lpstr>
      <vt:lpstr>Problem Statement</vt:lpstr>
      <vt:lpstr>OBJECTIVE:</vt:lpstr>
      <vt:lpstr>LITERATURE REVIEW:</vt:lpstr>
      <vt:lpstr>PowerPoint Presentation</vt:lpstr>
      <vt:lpstr>PowerPoint Presentation</vt:lpstr>
      <vt:lpstr>PowerPoint Presentation</vt:lpstr>
      <vt:lpstr>PROPOSED SYSTEM INTRODUCTION:</vt:lpstr>
      <vt:lpstr>Proposed System Diagram :</vt:lpstr>
      <vt:lpstr>PowerPoint Presentation</vt:lpstr>
      <vt:lpstr>PowerPoint Presentation</vt:lpstr>
      <vt:lpstr>PowerPoint Presentation</vt:lpstr>
      <vt:lpstr>PowerPoint Presentation</vt:lpstr>
      <vt:lpstr>PowerPoint Presentation</vt:lpstr>
      <vt:lpstr>PowerPoint Presentation</vt:lpstr>
      <vt:lpstr>Challenges and Future Work:</vt:lpstr>
      <vt:lpstr>Data Set</vt:lpstr>
      <vt:lpstr>Pre Processing</vt:lpstr>
      <vt:lpstr>Feature Extraction </vt:lpstr>
      <vt:lpstr>Model Training</vt:lpstr>
      <vt:lpstr>Testing </vt:lpstr>
      <vt:lpstr>PowerPoint Presentation</vt:lpstr>
      <vt:lpstr>PowerPoint Presentation</vt:lpstr>
      <vt:lpstr>DATA  SET</vt:lpstr>
      <vt:lpstr>PreProcessing </vt:lpstr>
      <vt:lpstr>Feature Extraction</vt:lpstr>
      <vt:lpstr>MODEL TRAINNG</vt:lpstr>
      <vt:lpstr>MODEL TRAINING(CONT)</vt:lpstr>
      <vt:lpstr>TESTING </vt:lpstr>
      <vt:lpstr>Training Model Technique</vt:lpstr>
      <vt:lpstr>SAD AND HAPPY DATA SET</vt:lpstr>
      <vt:lpstr>PowerPoint Presentation</vt:lpstr>
      <vt:lpstr>Data Loading</vt:lpstr>
      <vt:lpstr>Data Preprocessing</vt:lpstr>
      <vt:lpstr>Model Building and Feature Extraction</vt:lpstr>
      <vt:lpstr>Training and Testing</vt:lpstr>
      <vt:lpstr>PowerPoint Presentation</vt:lpstr>
      <vt:lpstr>PowerPoint Presentation</vt:lpstr>
      <vt:lpstr>PowerPoint Presentation</vt:lpstr>
      <vt:lpstr>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 PREPARATION: FIRST SLIDE: TITLE, REG.NO AND NAME SECOND SLIDE: OUTLINE OF THE PROJECT THIRD SLIDE ONWARDS: 1. Introduction (1-2 slides) 2. Problem Statement – 1 slide 3. Objective (1 Slide) 4. Literature Survey (Minimum 10 References) 5. Proposed System 5.1 Proposed system Introduction (1 slide) 5.2 Proposed System Diagram (1 Slide) 5.3 List of Modules (1 Slide) 6. What is to be done next (1 Slide) 7. References </dc:title>
  <dc:creator>Debaditya Majumdar</dc:creator>
  <cp:lastModifiedBy>Debaditya Majumdar</cp:lastModifiedBy>
  <cp:revision>12</cp:revision>
  <dcterms:created xsi:type="dcterms:W3CDTF">2024-03-03T13:45:40Z</dcterms:created>
  <dcterms:modified xsi:type="dcterms:W3CDTF">2024-04-21T08:32:37Z</dcterms:modified>
</cp:coreProperties>
</file>